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4"/>
    <p:sldMasterId id="2147483931" r:id="rId5"/>
  </p:sldMasterIdLst>
  <p:notesMasterIdLst>
    <p:notesMasterId r:id="rId39"/>
  </p:notesMasterIdLst>
  <p:handoutMasterIdLst>
    <p:handoutMasterId r:id="rId40"/>
  </p:handoutMasterIdLst>
  <p:sldIdLst>
    <p:sldId id="2226" r:id="rId6"/>
    <p:sldId id="2274" r:id="rId7"/>
    <p:sldId id="2275" r:id="rId8"/>
    <p:sldId id="2239" r:id="rId9"/>
    <p:sldId id="2266" r:id="rId10"/>
    <p:sldId id="2267" r:id="rId11"/>
    <p:sldId id="2268" r:id="rId12"/>
    <p:sldId id="2269" r:id="rId13"/>
    <p:sldId id="2276" r:id="rId14"/>
    <p:sldId id="2277" r:id="rId15"/>
    <p:sldId id="2278" r:id="rId16"/>
    <p:sldId id="2279" r:id="rId17"/>
    <p:sldId id="2280" r:id="rId18"/>
    <p:sldId id="2281" r:id="rId19"/>
    <p:sldId id="2282" r:id="rId20"/>
    <p:sldId id="2283" r:id="rId21"/>
    <p:sldId id="2284" r:id="rId22"/>
    <p:sldId id="2285" r:id="rId23"/>
    <p:sldId id="2286" r:id="rId24"/>
    <p:sldId id="2287" r:id="rId25"/>
    <p:sldId id="2288" r:id="rId26"/>
    <p:sldId id="2289" r:id="rId27"/>
    <p:sldId id="2290" r:id="rId28"/>
    <p:sldId id="2291" r:id="rId29"/>
    <p:sldId id="2299" r:id="rId30"/>
    <p:sldId id="2296" r:id="rId31"/>
    <p:sldId id="2297" r:id="rId32"/>
    <p:sldId id="2298" r:id="rId33"/>
    <p:sldId id="2292" r:id="rId34"/>
    <p:sldId id="2293" r:id="rId35"/>
    <p:sldId id="2294" r:id="rId36"/>
    <p:sldId id="2295" r:id="rId37"/>
    <p:sldId id="2241" r:id="rId38"/>
  </p:sldIdLst>
  <p:sldSz cx="9906000" cy="6858000" type="A4"/>
  <p:notesSz cx="6646863" cy="9777413"/>
  <p:defaultTextStyle>
    <a:defPPr>
      <a:defRPr lang="en-US"/>
    </a:defPPr>
    <a:lvl1pPr algn="l" rtl="0" eaLnBrk="0" fontAlgn="base" hangingPunct="0">
      <a:spcBef>
        <a:spcPct val="35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5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5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5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5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 userDrawn="1">
          <p15:clr>
            <a:srgbClr val="A4A3A4"/>
          </p15:clr>
        </p15:guide>
        <p15:guide id="2" pos="209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i Salman" initials="R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BE66B"/>
    <a:srgbClr val="9BBB59"/>
    <a:srgbClr val="FFFFFF"/>
    <a:srgbClr val="338E89"/>
    <a:srgbClr val="B3FFFF"/>
    <a:srgbClr val="339966"/>
    <a:srgbClr val="51D4FF"/>
    <a:srgbClr val="1945B2"/>
    <a:srgbClr val="C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9414" autoAdjust="0"/>
  </p:normalViewPr>
  <p:slideViewPr>
    <p:cSldViewPr snapToGrid="0" showGuides="1">
      <p:cViewPr varScale="1">
        <p:scale>
          <a:sx n="91" d="100"/>
          <a:sy n="91" d="100"/>
        </p:scale>
        <p:origin x="1230" y="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6"/>
    </p:cViewPr>
  </p:sorterViewPr>
  <p:notesViewPr>
    <p:cSldViewPr snapToGrid="0" showGuides="1">
      <p:cViewPr>
        <p:scale>
          <a:sx n="125" d="100"/>
          <a:sy n="125" d="100"/>
        </p:scale>
        <p:origin x="3012" y="-2706"/>
      </p:cViewPr>
      <p:guideLst>
        <p:guide orient="horz" pos="3080"/>
        <p:guide pos="209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3015873015876E-2"/>
          <c:y val="0"/>
          <c:w val="0.96825396825396826"/>
          <c:h val="0.99547291627604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numRef>
              <c:f>Sheet1!$A$2:$A$70</c:f>
              <c:numCache>
                <c:formatCode>General</c:formatCode>
                <c:ptCount val="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18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20</c:v>
                </c:pt>
                <c:pt idx="5">
                  <c:v>35</c:v>
                </c:pt>
                <c:pt idx="6">
                  <c:v>45</c:v>
                </c:pt>
                <c:pt idx="7">
                  <c:v>60</c:v>
                </c:pt>
                <c:pt idx="8">
                  <c:v>62</c:v>
                </c:pt>
                <c:pt idx="9">
                  <c:v>55</c:v>
                </c:pt>
                <c:pt idx="10">
                  <c:v>42</c:v>
                </c:pt>
                <c:pt idx="11">
                  <c:v>38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13</c:v>
                </c:pt>
                <c:pt idx="16">
                  <c:v>19</c:v>
                </c:pt>
                <c:pt idx="17">
                  <c:v>25</c:v>
                </c:pt>
                <c:pt idx="18">
                  <c:v>26</c:v>
                </c:pt>
                <c:pt idx="19">
                  <c:v>28</c:v>
                </c:pt>
                <c:pt idx="20">
                  <c:v>35</c:v>
                </c:pt>
                <c:pt idx="21">
                  <c:v>30</c:v>
                </c:pt>
                <c:pt idx="22">
                  <c:v>25</c:v>
                </c:pt>
                <c:pt idx="23">
                  <c:v>24</c:v>
                </c:pt>
                <c:pt idx="24">
                  <c:v>23</c:v>
                </c:pt>
                <c:pt idx="25">
                  <c:v>22</c:v>
                </c:pt>
                <c:pt idx="26">
                  <c:v>21</c:v>
                </c:pt>
                <c:pt idx="27">
                  <c:v>20</c:v>
                </c:pt>
                <c:pt idx="28">
                  <c:v>19</c:v>
                </c:pt>
                <c:pt idx="29">
                  <c:v>18</c:v>
                </c:pt>
                <c:pt idx="30">
                  <c:v>17</c:v>
                </c:pt>
                <c:pt idx="31">
                  <c:v>15</c:v>
                </c:pt>
                <c:pt idx="32">
                  <c:v>13</c:v>
                </c:pt>
                <c:pt idx="33">
                  <c:v>11</c:v>
                </c:pt>
                <c:pt idx="34">
                  <c:v>10</c:v>
                </c:pt>
                <c:pt idx="35">
                  <c:v>9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9</c:v>
                </c:pt>
                <c:pt idx="40">
                  <c:v>10</c:v>
                </c:pt>
                <c:pt idx="41">
                  <c:v>15</c:v>
                </c:pt>
                <c:pt idx="42">
                  <c:v>18</c:v>
                </c:pt>
                <c:pt idx="43">
                  <c:v>21</c:v>
                </c:pt>
                <c:pt idx="44">
                  <c:v>23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20</c:v>
                </c:pt>
                <c:pt idx="49">
                  <c:v>18</c:v>
                </c:pt>
                <c:pt idx="50">
                  <c:v>15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20</c:v>
                </c:pt>
                <c:pt idx="58">
                  <c:v>25</c:v>
                </c:pt>
                <c:pt idx="59">
                  <c:v>26</c:v>
                </c:pt>
                <c:pt idx="60">
                  <c:v>27</c:v>
                </c:pt>
                <c:pt idx="61">
                  <c:v>26</c:v>
                </c:pt>
                <c:pt idx="62">
                  <c:v>27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614-9929-26C37A4A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1098624"/>
        <c:axId val="81100160"/>
      </c:barChart>
      <c:catAx>
        <c:axId val="81098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81100160"/>
        <c:crosses val="autoZero"/>
        <c:auto val="1"/>
        <c:lblAlgn val="ctr"/>
        <c:lblOffset val="100"/>
        <c:noMultiLvlLbl val="0"/>
      </c:catAx>
      <c:valAx>
        <c:axId val="81100160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109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97-8</c:v>
                </c:pt>
                <c:pt idx="1">
                  <c:v>97-9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0.22500000000000001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2181888"/>
        <c:axId val="1221918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97-8</c:v>
                </c:pt>
                <c:pt idx="1">
                  <c:v>97-9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</c:v>
                </c:pt>
                <c:pt idx="1">
                  <c:v>0.22500000000000001</c:v>
                </c:pt>
                <c:pt idx="2">
                  <c:v>0.47499999999999998</c:v>
                </c:pt>
                <c:pt idx="3">
                  <c:v>0.8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81888"/>
        <c:axId val="122191872"/>
      </c:lineChart>
      <c:catAx>
        <c:axId val="1221818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1100" b="1">
                <a:cs typeface="B Nazanin" pitchFamily="2" charset="-78"/>
              </a:defRPr>
            </a:pPr>
            <a:endParaRPr lang="en-US"/>
          </a:p>
        </c:txPr>
        <c:crossAx val="122191872"/>
        <c:crosses val="autoZero"/>
        <c:auto val="1"/>
        <c:lblAlgn val="ctr"/>
        <c:lblOffset val="100"/>
        <c:noMultiLvlLbl val="0"/>
      </c:catAx>
      <c:valAx>
        <c:axId val="122191872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22181888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97-09</c:v>
                </c:pt>
                <c:pt idx="1">
                  <c:v>97-10</c:v>
                </c:pt>
                <c:pt idx="2">
                  <c:v>97-11</c:v>
                </c:pt>
                <c:pt idx="3">
                  <c:v>97-12</c:v>
                </c:pt>
                <c:pt idx="4">
                  <c:v>98-1</c:v>
                </c:pt>
                <c:pt idx="5">
                  <c:v>98-2</c:v>
                </c:pt>
                <c:pt idx="6">
                  <c:v>98-3</c:v>
                </c:pt>
                <c:pt idx="7">
                  <c:v>98-4</c:v>
                </c:pt>
                <c:pt idx="8">
                  <c:v>98-5</c:v>
                </c:pt>
                <c:pt idx="9">
                  <c:v>98-6</c:v>
                </c:pt>
                <c:pt idx="10">
                  <c:v>98-7</c:v>
                </c:pt>
                <c:pt idx="11">
                  <c:v>98-8</c:v>
                </c:pt>
                <c:pt idx="12">
                  <c:v>98-9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3126528"/>
        <c:axId val="1231280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97-09</c:v>
                </c:pt>
                <c:pt idx="1">
                  <c:v>97-10</c:v>
                </c:pt>
                <c:pt idx="2">
                  <c:v>97-11</c:v>
                </c:pt>
                <c:pt idx="3">
                  <c:v>97-12</c:v>
                </c:pt>
                <c:pt idx="4">
                  <c:v>98-1</c:v>
                </c:pt>
                <c:pt idx="5">
                  <c:v>98-2</c:v>
                </c:pt>
                <c:pt idx="6">
                  <c:v>98-3</c:v>
                </c:pt>
                <c:pt idx="7">
                  <c:v>98-4</c:v>
                </c:pt>
                <c:pt idx="8">
                  <c:v>98-5</c:v>
                </c:pt>
                <c:pt idx="9">
                  <c:v>98-6</c:v>
                </c:pt>
                <c:pt idx="10">
                  <c:v>98-7</c:v>
                </c:pt>
                <c:pt idx="11">
                  <c:v>98-8</c:v>
                </c:pt>
                <c:pt idx="12">
                  <c:v>98-9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7.5000000000000011E-2</c:v>
                </c:pt>
                <c:pt idx="1">
                  <c:v>0.22500000000000001</c:v>
                </c:pt>
                <c:pt idx="2">
                  <c:v>0.35000000000000003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0.56599999999999995</c:v>
                </c:pt>
                <c:pt idx="7">
                  <c:v>0.63300000000000012</c:v>
                </c:pt>
                <c:pt idx="8">
                  <c:v>0.70000000000000007</c:v>
                </c:pt>
                <c:pt idx="9">
                  <c:v>0.78600000000000003</c:v>
                </c:pt>
                <c:pt idx="10">
                  <c:v>0.87100000000000011</c:v>
                </c:pt>
                <c:pt idx="11">
                  <c:v>0.95700000000000007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26528"/>
        <c:axId val="123128064"/>
      </c:lineChart>
      <c:catAx>
        <c:axId val="12312652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850" b="1" spc="-60" baseline="0">
                <a:cs typeface="B Nazanin" pitchFamily="2" charset="-78"/>
              </a:defRPr>
            </a:pPr>
            <a:endParaRPr lang="en-US"/>
          </a:p>
        </c:txPr>
        <c:crossAx val="123128064"/>
        <c:crosses val="autoZero"/>
        <c:auto val="1"/>
        <c:lblAlgn val="ctr"/>
        <c:lblOffset val="100"/>
        <c:noMultiLvlLbl val="0"/>
      </c:catAx>
      <c:valAx>
        <c:axId val="123128064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23126528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3015873015876E-2"/>
          <c:y val="0"/>
          <c:w val="0.96825396825396826"/>
          <c:h val="0.99547291627604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numRef>
              <c:f>Sheet1!$A$2:$A$70</c:f>
              <c:numCache>
                <c:formatCode>General</c:formatCode>
                <c:ptCount val="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18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20</c:v>
                </c:pt>
                <c:pt idx="5">
                  <c:v>35</c:v>
                </c:pt>
                <c:pt idx="6">
                  <c:v>45</c:v>
                </c:pt>
                <c:pt idx="7">
                  <c:v>60</c:v>
                </c:pt>
                <c:pt idx="8">
                  <c:v>62</c:v>
                </c:pt>
                <c:pt idx="9">
                  <c:v>55</c:v>
                </c:pt>
                <c:pt idx="10">
                  <c:v>42</c:v>
                </c:pt>
                <c:pt idx="11">
                  <c:v>38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13</c:v>
                </c:pt>
                <c:pt idx="16">
                  <c:v>19</c:v>
                </c:pt>
                <c:pt idx="17">
                  <c:v>25</c:v>
                </c:pt>
                <c:pt idx="18">
                  <c:v>26</c:v>
                </c:pt>
                <c:pt idx="19">
                  <c:v>28</c:v>
                </c:pt>
                <c:pt idx="20">
                  <c:v>35</c:v>
                </c:pt>
                <c:pt idx="21">
                  <c:v>30</c:v>
                </c:pt>
                <c:pt idx="22">
                  <c:v>25</c:v>
                </c:pt>
                <c:pt idx="23">
                  <c:v>24</c:v>
                </c:pt>
                <c:pt idx="24">
                  <c:v>23</c:v>
                </c:pt>
                <c:pt idx="25">
                  <c:v>22</c:v>
                </c:pt>
                <c:pt idx="26">
                  <c:v>21</c:v>
                </c:pt>
                <c:pt idx="27">
                  <c:v>20</c:v>
                </c:pt>
                <c:pt idx="28">
                  <c:v>19</c:v>
                </c:pt>
                <c:pt idx="29">
                  <c:v>18</c:v>
                </c:pt>
                <c:pt idx="30">
                  <c:v>17</c:v>
                </c:pt>
                <c:pt idx="31">
                  <c:v>15</c:v>
                </c:pt>
                <c:pt idx="32">
                  <c:v>13</c:v>
                </c:pt>
                <c:pt idx="33">
                  <c:v>11</c:v>
                </c:pt>
                <c:pt idx="34">
                  <c:v>10</c:v>
                </c:pt>
                <c:pt idx="35">
                  <c:v>9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9</c:v>
                </c:pt>
                <c:pt idx="40">
                  <c:v>10</c:v>
                </c:pt>
                <c:pt idx="41">
                  <c:v>15</c:v>
                </c:pt>
                <c:pt idx="42">
                  <c:v>18</c:v>
                </c:pt>
                <c:pt idx="43">
                  <c:v>21</c:v>
                </c:pt>
                <c:pt idx="44">
                  <c:v>23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20</c:v>
                </c:pt>
                <c:pt idx="49">
                  <c:v>18</c:v>
                </c:pt>
                <c:pt idx="50">
                  <c:v>15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20</c:v>
                </c:pt>
                <c:pt idx="58">
                  <c:v>25</c:v>
                </c:pt>
                <c:pt idx="59">
                  <c:v>26</c:v>
                </c:pt>
                <c:pt idx="60">
                  <c:v>27</c:v>
                </c:pt>
                <c:pt idx="61">
                  <c:v>26</c:v>
                </c:pt>
                <c:pt idx="62">
                  <c:v>27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614-9929-26C37A4A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1196928"/>
        <c:axId val="81198464"/>
      </c:barChart>
      <c:catAx>
        <c:axId val="811969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81198464"/>
        <c:crosses val="autoZero"/>
        <c:auto val="1"/>
        <c:lblAlgn val="ctr"/>
        <c:lblOffset val="100"/>
        <c:noMultiLvlLbl val="0"/>
      </c:catAx>
      <c:valAx>
        <c:axId val="81198464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119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3015873015876E-2"/>
          <c:y val="0"/>
          <c:w val="0.96825396825396826"/>
          <c:h val="0.99547291627604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numRef>
              <c:f>Sheet1!$A$2:$A$70</c:f>
              <c:numCache>
                <c:formatCode>General</c:formatCode>
                <c:ptCount val="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18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20</c:v>
                </c:pt>
                <c:pt idx="5">
                  <c:v>35</c:v>
                </c:pt>
                <c:pt idx="6">
                  <c:v>45</c:v>
                </c:pt>
                <c:pt idx="7">
                  <c:v>60</c:v>
                </c:pt>
                <c:pt idx="8">
                  <c:v>62</c:v>
                </c:pt>
                <c:pt idx="9">
                  <c:v>55</c:v>
                </c:pt>
                <c:pt idx="10">
                  <c:v>42</c:v>
                </c:pt>
                <c:pt idx="11">
                  <c:v>38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13</c:v>
                </c:pt>
                <c:pt idx="16">
                  <c:v>19</c:v>
                </c:pt>
                <c:pt idx="17">
                  <c:v>25</c:v>
                </c:pt>
                <c:pt idx="18">
                  <c:v>26</c:v>
                </c:pt>
                <c:pt idx="19">
                  <c:v>28</c:v>
                </c:pt>
                <c:pt idx="20">
                  <c:v>35</c:v>
                </c:pt>
                <c:pt idx="21">
                  <c:v>30</c:v>
                </c:pt>
                <c:pt idx="22">
                  <c:v>25</c:v>
                </c:pt>
                <c:pt idx="23">
                  <c:v>24</c:v>
                </c:pt>
                <c:pt idx="24">
                  <c:v>23</c:v>
                </c:pt>
                <c:pt idx="25">
                  <c:v>22</c:v>
                </c:pt>
                <c:pt idx="26">
                  <c:v>21</c:v>
                </c:pt>
                <c:pt idx="27">
                  <c:v>20</c:v>
                </c:pt>
                <c:pt idx="28">
                  <c:v>19</c:v>
                </c:pt>
                <c:pt idx="29">
                  <c:v>18</c:v>
                </c:pt>
                <c:pt idx="30">
                  <c:v>17</c:v>
                </c:pt>
                <c:pt idx="31">
                  <c:v>15</c:v>
                </c:pt>
                <c:pt idx="32">
                  <c:v>13</c:v>
                </c:pt>
                <c:pt idx="33">
                  <c:v>11</c:v>
                </c:pt>
                <c:pt idx="34">
                  <c:v>10</c:v>
                </c:pt>
                <c:pt idx="35">
                  <c:v>9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9</c:v>
                </c:pt>
                <c:pt idx="40">
                  <c:v>10</c:v>
                </c:pt>
                <c:pt idx="41">
                  <c:v>15</c:v>
                </c:pt>
                <c:pt idx="42">
                  <c:v>18</c:v>
                </c:pt>
                <c:pt idx="43">
                  <c:v>21</c:v>
                </c:pt>
                <c:pt idx="44">
                  <c:v>23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20</c:v>
                </c:pt>
                <c:pt idx="49">
                  <c:v>18</c:v>
                </c:pt>
                <c:pt idx="50">
                  <c:v>15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20</c:v>
                </c:pt>
                <c:pt idx="58">
                  <c:v>25</c:v>
                </c:pt>
                <c:pt idx="59">
                  <c:v>26</c:v>
                </c:pt>
                <c:pt idx="60">
                  <c:v>27</c:v>
                </c:pt>
                <c:pt idx="61">
                  <c:v>26</c:v>
                </c:pt>
                <c:pt idx="62">
                  <c:v>27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614-9929-26C37A4A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1098624"/>
        <c:axId val="81100160"/>
      </c:barChart>
      <c:catAx>
        <c:axId val="81098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81100160"/>
        <c:crosses val="autoZero"/>
        <c:auto val="1"/>
        <c:lblAlgn val="ctr"/>
        <c:lblOffset val="100"/>
        <c:noMultiLvlLbl val="0"/>
      </c:catAx>
      <c:valAx>
        <c:axId val="81100160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109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3015873015876E-2"/>
          <c:y val="0"/>
          <c:w val="0.96825396825396826"/>
          <c:h val="0.99547291627604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numRef>
              <c:f>Sheet1!$A$2:$A$70</c:f>
              <c:numCache>
                <c:formatCode>General</c:formatCode>
                <c:ptCount val="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18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20</c:v>
                </c:pt>
                <c:pt idx="5">
                  <c:v>35</c:v>
                </c:pt>
                <c:pt idx="6">
                  <c:v>45</c:v>
                </c:pt>
                <c:pt idx="7">
                  <c:v>60</c:v>
                </c:pt>
                <c:pt idx="8">
                  <c:v>62</c:v>
                </c:pt>
                <c:pt idx="9">
                  <c:v>55</c:v>
                </c:pt>
                <c:pt idx="10">
                  <c:v>42</c:v>
                </c:pt>
                <c:pt idx="11">
                  <c:v>38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13</c:v>
                </c:pt>
                <c:pt idx="16">
                  <c:v>19</c:v>
                </c:pt>
                <c:pt idx="17">
                  <c:v>25</c:v>
                </c:pt>
                <c:pt idx="18">
                  <c:v>26</c:v>
                </c:pt>
                <c:pt idx="19">
                  <c:v>28</c:v>
                </c:pt>
                <c:pt idx="20">
                  <c:v>35</c:v>
                </c:pt>
                <c:pt idx="21">
                  <c:v>30</c:v>
                </c:pt>
                <c:pt idx="22">
                  <c:v>25</c:v>
                </c:pt>
                <c:pt idx="23">
                  <c:v>24</c:v>
                </c:pt>
                <c:pt idx="24">
                  <c:v>23</c:v>
                </c:pt>
                <c:pt idx="25">
                  <c:v>22</c:v>
                </c:pt>
                <c:pt idx="26">
                  <c:v>21</c:v>
                </c:pt>
                <c:pt idx="27">
                  <c:v>20</c:v>
                </c:pt>
                <c:pt idx="28">
                  <c:v>19</c:v>
                </c:pt>
                <c:pt idx="29">
                  <c:v>18</c:v>
                </c:pt>
                <c:pt idx="30">
                  <c:v>17</c:v>
                </c:pt>
                <c:pt idx="31">
                  <c:v>15</c:v>
                </c:pt>
                <c:pt idx="32">
                  <c:v>13</c:v>
                </c:pt>
                <c:pt idx="33">
                  <c:v>11</c:v>
                </c:pt>
                <c:pt idx="34">
                  <c:v>10</c:v>
                </c:pt>
                <c:pt idx="35">
                  <c:v>9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9</c:v>
                </c:pt>
                <c:pt idx="40">
                  <c:v>10</c:v>
                </c:pt>
                <c:pt idx="41">
                  <c:v>15</c:v>
                </c:pt>
                <c:pt idx="42">
                  <c:v>18</c:v>
                </c:pt>
                <c:pt idx="43">
                  <c:v>21</c:v>
                </c:pt>
                <c:pt idx="44">
                  <c:v>23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20</c:v>
                </c:pt>
                <c:pt idx="49">
                  <c:v>18</c:v>
                </c:pt>
                <c:pt idx="50">
                  <c:v>15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20</c:v>
                </c:pt>
                <c:pt idx="58">
                  <c:v>25</c:v>
                </c:pt>
                <c:pt idx="59">
                  <c:v>26</c:v>
                </c:pt>
                <c:pt idx="60">
                  <c:v>27</c:v>
                </c:pt>
                <c:pt idx="61">
                  <c:v>26</c:v>
                </c:pt>
                <c:pt idx="62">
                  <c:v>27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614-9929-26C37A4A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1196928"/>
        <c:axId val="81198464"/>
      </c:barChart>
      <c:catAx>
        <c:axId val="811969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81198464"/>
        <c:crosses val="autoZero"/>
        <c:auto val="1"/>
        <c:lblAlgn val="ctr"/>
        <c:lblOffset val="100"/>
        <c:noMultiLvlLbl val="0"/>
      </c:catAx>
      <c:valAx>
        <c:axId val="81198464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119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97-9</c:v>
                </c:pt>
                <c:pt idx="1">
                  <c:v>97-10</c:v>
                </c:pt>
                <c:pt idx="2">
                  <c:v>97-11</c:v>
                </c:pt>
                <c:pt idx="3">
                  <c:v>97-12</c:v>
                </c:pt>
                <c:pt idx="4">
                  <c:v>98-1</c:v>
                </c:pt>
                <c:pt idx="5">
                  <c:v>98-2</c:v>
                </c:pt>
                <c:pt idx="6">
                  <c:v>98-3</c:v>
                </c:pt>
                <c:pt idx="7">
                  <c:v>98-4</c:v>
                </c:pt>
                <c:pt idx="8">
                  <c:v>98-5</c:v>
                </c:pt>
                <c:pt idx="9">
                  <c:v>98-6</c:v>
                </c:pt>
                <c:pt idx="10">
                  <c:v>98-7</c:v>
                </c:pt>
                <c:pt idx="11">
                  <c:v>98-8</c:v>
                </c:pt>
                <c:pt idx="12">
                  <c:v>98-9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0.05</c:v>
                </c:pt>
                <c:pt idx="1">
                  <c:v>0.125</c:v>
                </c:pt>
                <c:pt idx="2">
                  <c:v>0.2</c:v>
                </c:pt>
                <c:pt idx="3">
                  <c:v>0.3</c:v>
                </c:pt>
                <c:pt idx="4">
                  <c:v>0.38300000000000001</c:v>
                </c:pt>
                <c:pt idx="5">
                  <c:v>0.46700000000000003</c:v>
                </c:pt>
                <c:pt idx="6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1624192"/>
        <c:axId val="91625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97-9</c:v>
                </c:pt>
                <c:pt idx="1">
                  <c:v>97-10</c:v>
                </c:pt>
                <c:pt idx="2">
                  <c:v>97-11</c:v>
                </c:pt>
                <c:pt idx="3">
                  <c:v>97-12</c:v>
                </c:pt>
                <c:pt idx="4">
                  <c:v>98-1</c:v>
                </c:pt>
                <c:pt idx="5">
                  <c:v>98-2</c:v>
                </c:pt>
                <c:pt idx="6">
                  <c:v>98-3</c:v>
                </c:pt>
                <c:pt idx="7">
                  <c:v>98-4</c:v>
                </c:pt>
                <c:pt idx="8">
                  <c:v>98-5</c:v>
                </c:pt>
                <c:pt idx="9">
                  <c:v>98-6</c:v>
                </c:pt>
                <c:pt idx="10">
                  <c:v>98-7</c:v>
                </c:pt>
                <c:pt idx="11">
                  <c:v>98-8</c:v>
                </c:pt>
                <c:pt idx="12">
                  <c:v>98-9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0.05</c:v>
                </c:pt>
                <c:pt idx="1">
                  <c:v>0.125</c:v>
                </c:pt>
                <c:pt idx="2">
                  <c:v>0.2</c:v>
                </c:pt>
                <c:pt idx="3">
                  <c:v>0.3</c:v>
                </c:pt>
                <c:pt idx="4">
                  <c:v>0.38329999999999997</c:v>
                </c:pt>
                <c:pt idx="5">
                  <c:v>0.46659999999999996</c:v>
                </c:pt>
                <c:pt idx="6">
                  <c:v>0.54989999999999994</c:v>
                </c:pt>
                <c:pt idx="7">
                  <c:v>0.63169999999999993</c:v>
                </c:pt>
                <c:pt idx="8">
                  <c:v>0.71349999999999991</c:v>
                </c:pt>
                <c:pt idx="9">
                  <c:v>0.7952999999999999</c:v>
                </c:pt>
                <c:pt idx="10">
                  <c:v>0.87709999999999988</c:v>
                </c:pt>
                <c:pt idx="11">
                  <c:v>0.95889999999999986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24192"/>
        <c:axId val="91625728"/>
      </c:lineChart>
      <c:catAx>
        <c:axId val="9162419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850" b="1" spc="-60" baseline="0">
                <a:cs typeface="B Nazanin" pitchFamily="2" charset="-78"/>
              </a:defRPr>
            </a:pPr>
            <a:endParaRPr lang="en-US"/>
          </a:p>
        </c:txPr>
        <c:crossAx val="91625728"/>
        <c:crosses val="autoZero"/>
        <c:auto val="1"/>
        <c:lblAlgn val="ctr"/>
        <c:lblOffset val="100"/>
        <c:noMultiLvlLbl val="0"/>
      </c:catAx>
      <c:valAx>
        <c:axId val="91625728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91624192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97-8</c:v>
                </c:pt>
                <c:pt idx="1">
                  <c:v>97-9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  <c:pt idx="5">
                  <c:v>98-1</c:v>
                </c:pt>
                <c:pt idx="6">
                  <c:v>98-2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1">
                  <c:v>0.1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0541568"/>
        <c:axId val="1005431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97-8</c:v>
                </c:pt>
                <c:pt idx="1">
                  <c:v>97-9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  <c:pt idx="5">
                  <c:v>98-1</c:v>
                </c:pt>
                <c:pt idx="6">
                  <c:v>98-2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0.25</c:v>
                </c:pt>
                <c:pt idx="3">
                  <c:v>0.4</c:v>
                </c:pt>
                <c:pt idx="4">
                  <c:v>0.55000000000000004</c:v>
                </c:pt>
                <c:pt idx="5">
                  <c:v>0.75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41568"/>
        <c:axId val="100543104"/>
      </c:lineChart>
      <c:catAx>
        <c:axId val="1005415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850" b="1" spc="-60" baseline="0">
                <a:cs typeface="B Nazanin" pitchFamily="2" charset="-78"/>
              </a:defRPr>
            </a:pPr>
            <a:endParaRPr lang="en-US"/>
          </a:p>
        </c:txPr>
        <c:crossAx val="100543104"/>
        <c:crosses val="autoZero"/>
        <c:auto val="1"/>
        <c:lblAlgn val="ctr"/>
        <c:lblOffset val="100"/>
        <c:noMultiLvlLbl val="0"/>
      </c:catAx>
      <c:valAx>
        <c:axId val="100543104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00541568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97-08</c:v>
                </c:pt>
                <c:pt idx="1">
                  <c:v>97-9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  <c:pt idx="5">
                  <c:v>98-1</c:v>
                </c:pt>
                <c:pt idx="6">
                  <c:v>98-2</c:v>
                </c:pt>
                <c:pt idx="7">
                  <c:v>98-3</c:v>
                </c:pt>
                <c:pt idx="8">
                  <c:v>98-4</c:v>
                </c:pt>
                <c:pt idx="9">
                  <c:v>98-5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1">
                  <c:v>0.05</c:v>
                </c:pt>
                <c:pt idx="2">
                  <c:v>0.15</c:v>
                </c:pt>
                <c:pt idx="3">
                  <c:v>0.27500000000000002</c:v>
                </c:pt>
                <c:pt idx="4">
                  <c:v>0.35</c:v>
                </c:pt>
                <c:pt idx="5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7914752"/>
        <c:axId val="107916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97-08</c:v>
                </c:pt>
                <c:pt idx="1">
                  <c:v>97-9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  <c:pt idx="5">
                  <c:v>98-1</c:v>
                </c:pt>
                <c:pt idx="6">
                  <c:v>98-2</c:v>
                </c:pt>
                <c:pt idx="7">
                  <c:v>98-3</c:v>
                </c:pt>
                <c:pt idx="8">
                  <c:v>98-4</c:v>
                </c:pt>
                <c:pt idx="9">
                  <c:v>98-5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0.27500000000000002</c:v>
                </c:pt>
                <c:pt idx="4">
                  <c:v>0.35</c:v>
                </c:pt>
                <c:pt idx="5">
                  <c:v>0.5</c:v>
                </c:pt>
                <c:pt idx="6">
                  <c:v>0.65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14752"/>
        <c:axId val="107916288"/>
      </c:lineChart>
      <c:catAx>
        <c:axId val="10791475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850" b="1" spc="-60" baseline="0">
                <a:cs typeface="B Nazanin" pitchFamily="2" charset="-78"/>
              </a:defRPr>
            </a:pPr>
            <a:endParaRPr lang="en-US"/>
          </a:p>
        </c:txPr>
        <c:crossAx val="107916288"/>
        <c:crosses val="autoZero"/>
        <c:auto val="1"/>
        <c:lblAlgn val="ctr"/>
        <c:lblOffset val="100"/>
        <c:noMultiLvlLbl val="0"/>
      </c:catAx>
      <c:valAx>
        <c:axId val="107916288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07914752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97-09</c:v>
                </c:pt>
                <c:pt idx="1">
                  <c:v>97-10</c:v>
                </c:pt>
                <c:pt idx="2">
                  <c:v>97-11</c:v>
                </c:pt>
                <c:pt idx="3">
                  <c:v>97-12</c:v>
                </c:pt>
                <c:pt idx="4">
                  <c:v>98-1</c:v>
                </c:pt>
                <c:pt idx="5">
                  <c:v>98-2</c:v>
                </c:pt>
                <c:pt idx="6">
                  <c:v>98-3</c:v>
                </c:pt>
                <c:pt idx="7">
                  <c:v>98-4</c:v>
                </c:pt>
                <c:pt idx="8">
                  <c:v>98-5</c:v>
                </c:pt>
                <c:pt idx="9">
                  <c:v>98-6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1">
                  <c:v>0.15</c:v>
                </c:pt>
                <c:pt idx="2">
                  <c:v>0.11</c:v>
                </c:pt>
                <c:pt idx="3">
                  <c:v>0.15</c:v>
                </c:pt>
                <c:pt idx="4">
                  <c:v>0.3</c:v>
                </c:pt>
                <c:pt idx="5">
                  <c:v>0.45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9854976"/>
        <c:axId val="1198565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97-09</c:v>
                </c:pt>
                <c:pt idx="1">
                  <c:v>97-10</c:v>
                </c:pt>
                <c:pt idx="2">
                  <c:v>97-11</c:v>
                </c:pt>
                <c:pt idx="3">
                  <c:v>97-12</c:v>
                </c:pt>
                <c:pt idx="4">
                  <c:v>98-1</c:v>
                </c:pt>
                <c:pt idx="5">
                  <c:v>98-2</c:v>
                </c:pt>
                <c:pt idx="6">
                  <c:v>98-3</c:v>
                </c:pt>
                <c:pt idx="7">
                  <c:v>98-4</c:v>
                </c:pt>
                <c:pt idx="8">
                  <c:v>98-5</c:v>
                </c:pt>
                <c:pt idx="9">
                  <c:v>98-6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0.15</c:v>
                </c:pt>
                <c:pt idx="4">
                  <c:v>0.3</c:v>
                </c:pt>
                <c:pt idx="5">
                  <c:v>0.45</c:v>
                </c:pt>
                <c:pt idx="6">
                  <c:v>0.6</c:v>
                </c:pt>
                <c:pt idx="7">
                  <c:v>0.72499999999999998</c:v>
                </c:pt>
                <c:pt idx="8">
                  <c:v>0.85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54976"/>
        <c:axId val="119856512"/>
      </c:lineChart>
      <c:catAx>
        <c:axId val="11985497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850" b="1" spc="-60" baseline="0">
                <a:cs typeface="B Nazanin" pitchFamily="2" charset="-78"/>
              </a:defRPr>
            </a:pPr>
            <a:endParaRPr lang="en-US"/>
          </a:p>
        </c:txPr>
        <c:crossAx val="119856512"/>
        <c:crosses val="autoZero"/>
        <c:auto val="1"/>
        <c:lblAlgn val="ctr"/>
        <c:lblOffset val="100"/>
        <c:noMultiLvlLbl val="0"/>
      </c:catAx>
      <c:valAx>
        <c:axId val="119856512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19854976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0254256779488E-2"/>
          <c:y val="0.12188256546133773"/>
          <c:w val="0.90243714232468553"/>
          <c:h val="0.713610756210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واقعی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6-4AA2-90CE-A805CD1A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100" b="1">
                    <a:solidFill>
                      <a:schemeClr val="bg1"/>
                    </a:solidFill>
                    <a:latin typeface="Calibri" pitchFamily="34" charset="0"/>
                    <a:cs typeface="B Nazanin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97-08</c:v>
                </c:pt>
                <c:pt idx="1">
                  <c:v>97-09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  <c:pt idx="5">
                  <c:v>98-1</c:v>
                </c:pt>
                <c:pt idx="6">
                  <c:v>98-2</c:v>
                </c:pt>
                <c:pt idx="7">
                  <c:v>98-3</c:v>
                </c:pt>
                <c:pt idx="8">
                  <c:v>98-4</c:v>
                </c:pt>
                <c:pt idx="9">
                  <c:v>98-5</c:v>
                </c:pt>
                <c:pt idx="10">
                  <c:v>98-6</c:v>
                </c:pt>
                <c:pt idx="11">
                  <c:v>98-7</c:v>
                </c:pt>
                <c:pt idx="12">
                  <c:v>98-8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</c:v>
                </c:pt>
                <c:pt idx="1">
                  <c:v>0.05</c:v>
                </c:pt>
                <c:pt idx="2">
                  <c:v>0.2</c:v>
                </c:pt>
                <c:pt idx="3">
                  <c:v>0.25</c:v>
                </c:pt>
                <c:pt idx="4">
                  <c:v>0.35</c:v>
                </c:pt>
                <c:pt idx="5">
                  <c:v>0.441</c:v>
                </c:pt>
                <c:pt idx="6">
                  <c:v>0.53200000000000003</c:v>
                </c:pt>
                <c:pt idx="7">
                  <c:v>0.623</c:v>
                </c:pt>
                <c:pt idx="8">
                  <c:v>0.71399999999999997</c:v>
                </c:pt>
                <c:pt idx="9">
                  <c:v>0.80500000000000005</c:v>
                </c:pt>
                <c:pt idx="1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998144"/>
        <c:axId val="121016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پیشرفت برنامه ای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38100"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rtl="0">
                  <a:defRPr sz="800" b="1">
                    <a:solidFill>
                      <a:srgbClr val="C0504D"/>
                    </a:solidFill>
                    <a:latin typeface="+mn-lt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97-08</c:v>
                </c:pt>
                <c:pt idx="1">
                  <c:v>97-09</c:v>
                </c:pt>
                <c:pt idx="2">
                  <c:v>97-10</c:v>
                </c:pt>
                <c:pt idx="3">
                  <c:v>97-11</c:v>
                </c:pt>
                <c:pt idx="4">
                  <c:v>97-12</c:v>
                </c:pt>
                <c:pt idx="5">
                  <c:v>98-1</c:v>
                </c:pt>
                <c:pt idx="6">
                  <c:v>98-2</c:v>
                </c:pt>
                <c:pt idx="7">
                  <c:v>98-3</c:v>
                </c:pt>
                <c:pt idx="8">
                  <c:v>98-4</c:v>
                </c:pt>
                <c:pt idx="9">
                  <c:v>98-5</c:v>
                </c:pt>
                <c:pt idx="10">
                  <c:v>98-6</c:v>
                </c:pt>
                <c:pt idx="11">
                  <c:v>98-7</c:v>
                </c:pt>
                <c:pt idx="12">
                  <c:v>98-8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</c:v>
                </c:pt>
                <c:pt idx="1">
                  <c:v>0.05</c:v>
                </c:pt>
                <c:pt idx="2">
                  <c:v>0.15</c:v>
                </c:pt>
                <c:pt idx="3">
                  <c:v>0.25</c:v>
                </c:pt>
                <c:pt idx="4">
                  <c:v>0.35</c:v>
                </c:pt>
                <c:pt idx="5">
                  <c:v>0.44099999999999995</c:v>
                </c:pt>
                <c:pt idx="6">
                  <c:v>0.53199999999999992</c:v>
                </c:pt>
                <c:pt idx="7">
                  <c:v>0.62299999999999989</c:v>
                </c:pt>
                <c:pt idx="8">
                  <c:v>0.71399999999999986</c:v>
                </c:pt>
                <c:pt idx="9">
                  <c:v>0.80499999999999983</c:v>
                </c:pt>
                <c:pt idx="10">
                  <c:v>0.9</c:v>
                </c:pt>
                <c:pt idx="11">
                  <c:v>0.95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35-45A2-9859-AC077411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98144"/>
        <c:axId val="121016320"/>
      </c:lineChart>
      <c:catAx>
        <c:axId val="12099814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 rtl="0">
              <a:lnSpc>
                <a:spcPct val="60000"/>
              </a:lnSpc>
              <a:defRPr sz="850" b="1" spc="-60" baseline="0">
                <a:cs typeface="B Nazanin" pitchFamily="2" charset="-78"/>
              </a:defRPr>
            </a:pPr>
            <a:endParaRPr lang="en-US"/>
          </a:p>
        </c:txPr>
        <c:crossAx val="121016320"/>
        <c:crosses val="autoZero"/>
        <c:auto val="1"/>
        <c:lblAlgn val="ctr"/>
        <c:lblOffset val="100"/>
        <c:noMultiLvlLbl val="0"/>
      </c:catAx>
      <c:valAx>
        <c:axId val="121016320"/>
        <c:scaling>
          <c:orientation val="minMax"/>
          <c:max val="1"/>
          <c:min val="0"/>
        </c:scaling>
        <c:delete val="0"/>
        <c:axPos val="l"/>
        <c:majorGridlines>
          <c:spPr>
            <a:ln w="28575"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20998144"/>
        <c:crosses val="autoZero"/>
        <c:crossBetween val="between"/>
        <c:majorUnit val="0.2"/>
      </c:valAx>
      <c:spPr>
        <a:solidFill>
          <a:srgbClr val="7DC7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2476419763350739"/>
          <c:y val="0"/>
          <c:w val="0.51076675761353463"/>
          <c:h val="0.10865167942661501"/>
        </c:manualLayout>
      </c:layout>
      <c:overlay val="0"/>
      <c:txPr>
        <a:bodyPr/>
        <a:lstStyle/>
        <a:p>
          <a:pPr>
            <a:defRPr sz="9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APNA - MD2 - Fars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66" y="161006"/>
            <a:ext cx="2189250" cy="3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4"/>
          <p:cNvCxnSpPr>
            <a:cxnSpLocks noChangeShapeType="1"/>
          </p:cNvCxnSpPr>
          <p:nvPr/>
        </p:nvCxnSpPr>
        <p:spPr bwMode="auto">
          <a:xfrm flipH="1" flipV="1">
            <a:off x="2998421" y="409783"/>
            <a:ext cx="2082589" cy="2002"/>
          </a:xfrm>
          <a:prstGeom prst="straightConnector1">
            <a:avLst/>
          </a:prstGeom>
          <a:noFill/>
          <a:ln w="34925">
            <a:solidFill>
              <a:srgbClr val="5A5A5A"/>
            </a:solidFill>
            <a:round/>
            <a:headEnd/>
            <a:tailEnd/>
          </a:ln>
        </p:spPr>
      </p:cxn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flipH="1" flipV="1">
            <a:off x="938556" y="399789"/>
            <a:ext cx="2006475" cy="10005"/>
          </a:xfrm>
          <a:prstGeom prst="straightConnector1">
            <a:avLst/>
          </a:prstGeom>
          <a:noFill/>
          <a:ln w="25400">
            <a:solidFill>
              <a:srgbClr val="BC0000"/>
            </a:solidFill>
            <a:prstDash val="dash"/>
            <a:round/>
            <a:headEnd/>
            <a:tailEnd/>
          </a:ln>
        </p:spPr>
      </p:cxnSp>
      <p:cxnSp>
        <p:nvCxnSpPr>
          <p:cNvPr id="12" name="AutoShape 8"/>
          <p:cNvCxnSpPr>
            <a:cxnSpLocks noChangeShapeType="1"/>
          </p:cNvCxnSpPr>
          <p:nvPr/>
        </p:nvCxnSpPr>
        <p:spPr bwMode="auto">
          <a:xfrm>
            <a:off x="471571" y="9523688"/>
            <a:ext cx="5646493" cy="0"/>
          </a:xfrm>
          <a:prstGeom prst="straightConnector1">
            <a:avLst/>
          </a:prstGeom>
          <a:noFill/>
          <a:ln w="31750">
            <a:solidFill>
              <a:srgbClr val="5A5A5A"/>
            </a:solidFill>
            <a:round/>
            <a:headEnd/>
            <a:tailEnd/>
          </a:ln>
        </p:spPr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8369" y="9425185"/>
            <a:ext cx="750776" cy="178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8045" tIns="44024" rIns="88045" bIns="440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622208" y="9476781"/>
            <a:ext cx="86165" cy="99846"/>
          </a:xfrm>
          <a:prstGeom prst="ellipse">
            <a:avLst/>
          </a:prstGeom>
          <a:solidFill>
            <a:srgbClr val="BC0000"/>
          </a:solidFill>
          <a:ln w="19050">
            <a:solidFill>
              <a:srgbClr val="5A5A5A"/>
            </a:solidFill>
            <a:round/>
            <a:headEnd/>
            <a:tailEnd/>
          </a:ln>
        </p:spPr>
        <p:txBody>
          <a:bodyPr lIns="88045" tIns="44024" rIns="88045" bIns="440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1442873" y="9476781"/>
            <a:ext cx="86165" cy="99846"/>
          </a:xfrm>
          <a:prstGeom prst="ellipse">
            <a:avLst/>
          </a:prstGeom>
          <a:solidFill>
            <a:srgbClr val="BC0000"/>
          </a:solidFill>
          <a:ln w="19050">
            <a:solidFill>
              <a:srgbClr val="5A5A5A"/>
            </a:solidFill>
            <a:round/>
            <a:headEnd/>
            <a:tailEnd/>
          </a:ln>
        </p:spPr>
        <p:txBody>
          <a:bodyPr lIns="88045" tIns="44024" rIns="88045" bIns="440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907163" y="9476781"/>
            <a:ext cx="86165" cy="99846"/>
          </a:xfrm>
          <a:prstGeom prst="ellipse">
            <a:avLst/>
          </a:prstGeom>
          <a:solidFill>
            <a:srgbClr val="BC0000"/>
          </a:solidFill>
          <a:ln w="19050">
            <a:solidFill>
              <a:srgbClr val="5A5A5A"/>
            </a:solidFill>
            <a:round/>
            <a:headEnd/>
            <a:tailEnd/>
          </a:ln>
        </p:spPr>
        <p:txBody>
          <a:bodyPr lIns="88045" tIns="44024" rIns="88045" bIns="440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045871" y="9425193"/>
            <a:ext cx="1853466" cy="142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8045" tIns="44024" rIns="88045" bIns="440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950321" y="9476781"/>
            <a:ext cx="86165" cy="99846"/>
          </a:xfrm>
          <a:prstGeom prst="ellipse">
            <a:avLst/>
          </a:prstGeom>
          <a:solidFill>
            <a:srgbClr val="BC0000"/>
          </a:solidFill>
          <a:ln w="19050">
            <a:solidFill>
              <a:srgbClr val="5A5A5A"/>
            </a:solidFill>
            <a:round/>
            <a:headEnd/>
            <a:tailEnd/>
          </a:ln>
        </p:spPr>
        <p:txBody>
          <a:bodyPr lIns="88045" tIns="44024" rIns="88045" bIns="440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Slide Number Placeholder 19"/>
          <p:cNvSpPr>
            <a:spLocks noGrp="1"/>
          </p:cNvSpPr>
          <p:nvPr>
            <p:ph type="sldNum" sz="quarter" idx="3"/>
          </p:nvPr>
        </p:nvSpPr>
        <p:spPr>
          <a:xfrm>
            <a:off x="815815" y="9365308"/>
            <a:ext cx="940270" cy="299550"/>
          </a:xfrm>
          <a:prstGeom prst="rect">
            <a:avLst/>
          </a:prstGeom>
        </p:spPr>
        <p:txBody>
          <a:bodyPr vert="horz" wrap="square" lIns="91231" tIns="45621" rIns="91231" bIns="45621" numCol="1" anchor="b" anchorCtr="0" compatLnSpc="1">
            <a:prstTxWarp prst="textNoShape">
              <a:avLst/>
            </a:prstTxWarp>
          </a:bodyPr>
          <a:lstStyle>
            <a:lvl1pPr rtl="1">
              <a:defRPr sz="1100">
                <a:latin typeface="Calibri" pitchFamily="34" charset="0"/>
                <a:cs typeface="B Roya" pitchFamily="2" charset="-78"/>
              </a:defRPr>
            </a:lvl1pPr>
          </a:lstStyle>
          <a:p>
            <a:r>
              <a:rPr lang="fa-IR" sz="900" b="1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صفحه </a:t>
            </a:r>
            <a:fld id="{81AB3529-4F32-40D5-B051-DF990D554403}" type="slidenum">
              <a:rPr lang="fa-IR" sz="900" b="1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pPr/>
              <a:t>‹#›</a:t>
            </a:fld>
            <a:endParaRPr lang="en-US" sz="900" b="1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0" name="Slide Number Placeholder 19"/>
          <p:cNvSpPr txBox="1">
            <a:spLocks/>
          </p:cNvSpPr>
          <p:nvPr/>
        </p:nvSpPr>
        <p:spPr>
          <a:xfrm>
            <a:off x="3941557" y="9357805"/>
            <a:ext cx="2071362" cy="295466"/>
          </a:xfrm>
          <a:prstGeom prst="rect">
            <a:avLst/>
          </a:prstGeom>
        </p:spPr>
        <p:txBody>
          <a:bodyPr lIns="91231" tIns="45621" rIns="91231" bIns="45621" anchor="b"/>
          <a:lstStyle>
            <a:lvl1pPr algn="r"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B Nazanin" pitchFamily="2" charset="-78"/>
              </a:rPr>
              <a:t>گزارش رضايت مشتريان شركت توسعه 2</a:t>
            </a:r>
            <a:endParaRPr lang="en-US" sz="9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B Nazanin" pitchFamily="2" charset="-78"/>
            </a:endParaRPr>
          </a:p>
        </p:txBody>
      </p:sp>
      <p:pic>
        <p:nvPicPr>
          <p:cNvPr id="22" name="Picture 21" descr="qualitysatisfactionservice_gg65723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69" y="135092"/>
            <a:ext cx="580356" cy="57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03213" y="1112838"/>
            <a:ext cx="7250113" cy="501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grpSp>
        <p:nvGrpSpPr>
          <p:cNvPr id="8195" name="Group 89"/>
          <p:cNvGrpSpPr>
            <a:grpSpLocks/>
          </p:cNvGrpSpPr>
          <p:nvPr/>
        </p:nvGrpSpPr>
        <p:grpSpPr bwMode="auto">
          <a:xfrm>
            <a:off x="298505" y="7146071"/>
            <a:ext cx="6009872" cy="1896711"/>
            <a:chOff x="196" y="4058"/>
            <a:chExt cx="3988" cy="1546"/>
          </a:xfrm>
        </p:grpSpPr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196" y="5604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0" name="Line 52"/>
            <p:cNvSpPr>
              <a:spLocks noChangeShapeType="1"/>
            </p:cNvSpPr>
            <p:nvPr/>
          </p:nvSpPr>
          <p:spPr bwMode="auto">
            <a:xfrm>
              <a:off x="196" y="5409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>
              <a:off x="196" y="5218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>
              <a:off x="196" y="5024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196" y="4831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196" y="4638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196" y="4445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196" y="4251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196" y="4058"/>
              <a:ext cx="3988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218493" y="6667911"/>
            <a:ext cx="1594016" cy="2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72" tIns="10272" rIns="10272" bIns="10272" anchor="ctr">
            <a:spAutoFit/>
          </a:bodyPr>
          <a:lstStyle/>
          <a:p>
            <a:pPr defTabSz="1027537">
              <a:spcBef>
                <a:spcPct val="50000"/>
              </a:spcBef>
              <a:defRPr/>
            </a:pPr>
            <a:r>
              <a:rPr lang="en-US" sz="1400" b="1" i="1" u="sng">
                <a:latin typeface="Arial Narrow" pitchFamily="34" charset="0"/>
              </a:rPr>
              <a:t>Notes:</a:t>
            </a:r>
            <a:endParaRPr lang="en-US" sz="1400" b="1" i="1">
              <a:latin typeface="Arial Narrow" pitchFamily="34" charset="0"/>
            </a:endParaRPr>
          </a:p>
        </p:txBody>
      </p:sp>
      <p:sp>
        <p:nvSpPr>
          <p:cNvPr id="27739" name="Rectangle 91"/>
          <p:cNvSpPr>
            <a:spLocks noChangeArrowheads="1"/>
          </p:cNvSpPr>
          <p:nvPr/>
        </p:nvSpPr>
        <p:spPr bwMode="auto">
          <a:xfrm>
            <a:off x="6268370" y="9611340"/>
            <a:ext cx="33542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1027537">
              <a:defRPr/>
            </a:pPr>
            <a:r>
              <a:rPr lang="en-US" sz="900" b="1">
                <a:latin typeface="Arial Narrow" pitchFamily="34" charset="0"/>
                <a:sym typeface="Wingdings 3" pitchFamily="18" charset="2"/>
              </a:rPr>
              <a:t>  </a:t>
            </a:r>
            <a:fld id="{9F18ADEB-016F-40CC-9393-7BFCE1A2EEC3}" type="slidenum">
              <a:rPr lang="en-US" sz="900" b="1">
                <a:latin typeface="Arial Narrow" pitchFamily="34" charset="0"/>
              </a:rPr>
              <a:pPr algn="ctr" defTabSz="1027537">
                <a:defRPr/>
              </a:pPr>
              <a:t>‹#›</a:t>
            </a:fld>
            <a:endParaRPr lang="en-US" sz="900" b="1">
              <a:latin typeface="Arial Narrow" pitchFamily="34" charset="0"/>
            </a:endParaRPr>
          </a:p>
        </p:txBody>
      </p:sp>
      <p:sp>
        <p:nvSpPr>
          <p:cNvPr id="27740" name="Rectangle 92"/>
          <p:cNvSpPr>
            <a:spLocks noChangeArrowheads="1"/>
          </p:cNvSpPr>
          <p:nvPr/>
        </p:nvSpPr>
        <p:spPr bwMode="auto">
          <a:xfrm>
            <a:off x="166176" y="394044"/>
            <a:ext cx="6249899" cy="153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618" tIns="51309" rIns="102618" bIns="51309"/>
          <a:lstStyle/>
          <a:p>
            <a:pPr defTabSz="1027537" eaLnBrk="1" hangingPunct="1">
              <a:spcBef>
                <a:spcPct val="0"/>
              </a:spcBef>
              <a:defRPr/>
            </a:pPr>
            <a:r>
              <a:rPr lang="en-US" sz="2300" b="1">
                <a:latin typeface="Arial Narrow" pitchFamily="34" charset="0"/>
              </a:rPr>
              <a:t>Presentation Title Here </a:t>
            </a:r>
          </a:p>
        </p:txBody>
      </p:sp>
      <p:sp>
        <p:nvSpPr>
          <p:cNvPr id="27742" name="Freeform 94"/>
          <p:cNvSpPr>
            <a:spLocks/>
          </p:cNvSpPr>
          <p:nvPr/>
        </p:nvSpPr>
        <p:spPr bwMode="auto">
          <a:xfrm>
            <a:off x="16" y="9468532"/>
            <a:ext cx="6646863" cy="125222"/>
          </a:xfrm>
          <a:custGeom>
            <a:avLst/>
            <a:gdLst/>
            <a:ahLst/>
            <a:cxnLst>
              <a:cxn ang="0">
                <a:pos x="5766" y="4"/>
              </a:cxn>
              <a:cxn ang="0">
                <a:pos x="4236" y="0"/>
              </a:cxn>
              <a:cxn ang="0">
                <a:pos x="4170" y="54"/>
              </a:cxn>
              <a:cxn ang="0">
                <a:pos x="0" y="55"/>
              </a:cxn>
            </a:cxnLst>
            <a:rect l="0" t="0" r="r" b="b"/>
            <a:pathLst>
              <a:path w="5766" h="55">
                <a:moveTo>
                  <a:pt x="5766" y="4"/>
                </a:moveTo>
                <a:lnTo>
                  <a:pt x="4236" y="0"/>
                </a:lnTo>
                <a:lnTo>
                  <a:pt x="4170" y="54"/>
                </a:lnTo>
                <a:lnTo>
                  <a:pt x="0" y="55"/>
                </a:lnTo>
              </a:path>
            </a:pathLst>
          </a:custGeom>
          <a:noFill/>
          <a:ln w="19050" cap="flat" cmpd="sng">
            <a:solidFill>
              <a:srgbClr val="5879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521" tIns="43521" rIns="43521" bIns="43521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743" name="Rectangle 95"/>
          <p:cNvSpPr>
            <a:spLocks noChangeArrowheads="1"/>
          </p:cNvSpPr>
          <p:nvPr/>
        </p:nvSpPr>
        <p:spPr bwMode="auto">
          <a:xfrm>
            <a:off x="166186" y="9618023"/>
            <a:ext cx="2475648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1027537">
              <a:defRPr/>
            </a:pPr>
            <a:endParaRPr lang="en-US" sz="900">
              <a:latin typeface="Arial Narrow" pitchFamily="34" charset="0"/>
            </a:endParaRPr>
          </a:p>
        </p:txBody>
      </p:sp>
      <p:sp>
        <p:nvSpPr>
          <p:cNvPr id="27744" name="Rectangle 96"/>
          <p:cNvSpPr>
            <a:spLocks noChangeArrowheads="1"/>
          </p:cNvSpPr>
          <p:nvPr/>
        </p:nvSpPr>
        <p:spPr bwMode="auto">
          <a:xfrm>
            <a:off x="3594237" y="9609672"/>
            <a:ext cx="2695672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1027537">
              <a:defRPr/>
            </a:pPr>
            <a:r>
              <a:rPr lang="en-US" sz="900" b="1">
                <a:solidFill>
                  <a:srgbClr val="000000"/>
                </a:solidFill>
                <a:latin typeface="Arial Narrow" pitchFamily="34" charset="0"/>
              </a:rPr>
              <a:t>© 2009 Palladium Group, Inc - Confidential</a:t>
            </a:r>
          </a:p>
        </p:txBody>
      </p:sp>
      <p:sp>
        <p:nvSpPr>
          <p:cNvPr id="27746" name="Freeform 98"/>
          <p:cNvSpPr>
            <a:spLocks/>
          </p:cNvSpPr>
          <p:nvPr/>
        </p:nvSpPr>
        <p:spPr bwMode="auto">
          <a:xfrm>
            <a:off x="16" y="6"/>
            <a:ext cx="6646863" cy="14025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4170" y="36"/>
              </a:cxn>
              <a:cxn ang="0">
                <a:pos x="4239" y="84"/>
              </a:cxn>
              <a:cxn ang="0">
                <a:pos x="5754" y="84"/>
              </a:cxn>
              <a:cxn ang="0">
                <a:pos x="5752" y="0"/>
              </a:cxn>
              <a:cxn ang="0">
                <a:pos x="0" y="0"/>
              </a:cxn>
              <a:cxn ang="0">
                <a:pos x="0" y="30"/>
              </a:cxn>
            </a:cxnLst>
            <a:rect l="0" t="0" r="r" b="b"/>
            <a:pathLst>
              <a:path w="5754" h="84">
                <a:moveTo>
                  <a:pt x="0" y="30"/>
                </a:moveTo>
                <a:lnTo>
                  <a:pt x="4170" y="36"/>
                </a:lnTo>
                <a:lnTo>
                  <a:pt x="4239" y="84"/>
                </a:lnTo>
                <a:lnTo>
                  <a:pt x="5754" y="84"/>
                </a:lnTo>
                <a:lnTo>
                  <a:pt x="5752" y="0"/>
                </a:ln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587993"/>
          </a:solidFill>
          <a:ln w="25400" cap="flat" cmpd="sng">
            <a:solidFill>
              <a:srgbClr val="5879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521" tIns="43521" rIns="43521" bIns="43521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735013"/>
            <a:ext cx="5294313" cy="366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4978" y="4644608"/>
            <a:ext cx="5316914" cy="4398865"/>
          </a:xfrm>
          <a:prstGeom prst="rect">
            <a:avLst/>
          </a:prstGeom>
        </p:spPr>
        <p:txBody>
          <a:bodyPr lIns="84954" tIns="42477" rIns="84954" bIns="42477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836" y="9287579"/>
            <a:ext cx="2880595" cy="488224"/>
          </a:xfrm>
          <a:prstGeom prst="rect">
            <a:avLst/>
          </a:prstGeom>
        </p:spPr>
        <p:txBody>
          <a:bodyPr lIns="84954" tIns="42477" rIns="84954" bIns="42477"/>
          <a:lstStyle/>
          <a:p>
            <a:fld id="{BF36A840-E121-4EC5-9B26-054F38FC236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5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/>
          <a:stretch/>
        </p:blipFill>
        <p:spPr>
          <a:xfrm>
            <a:off x="558118" y="1267425"/>
            <a:ext cx="8754866" cy="52286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0" y="3897449"/>
            <a:ext cx="9906000" cy="1367971"/>
          </a:xfrm>
          <a:prstGeom prst="rect">
            <a:avLst/>
          </a:prstGeom>
          <a:solidFill>
            <a:srgbClr val="1945B2">
              <a:alpha val="8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493000" y="3892550"/>
            <a:ext cx="1701800" cy="1376136"/>
          </a:xfrm>
          <a:prstGeom prst="rect">
            <a:avLst/>
          </a:prstGeom>
          <a:solidFill>
            <a:srgbClr val="51D4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2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9" y="4639103"/>
            <a:ext cx="2763199" cy="535691"/>
          </a:xfrm>
        </p:spPr>
        <p:txBody>
          <a:bodyPr/>
          <a:lstStyle>
            <a:lvl1pPr marL="53975" indent="0" algn="r" rtl="0">
              <a:buFont typeface="Wingdings" pitchFamily="28" charset="2"/>
              <a:buNone/>
              <a:defRPr kumimoji="0" lang="en-US" sz="32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rgbClr val="51D4FF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معاونت بازرگانی</a:t>
            </a:r>
            <a:endParaRPr lang="en-US" dirty="0" smtClean="0"/>
          </a:p>
        </p:txBody>
      </p:sp>
      <p:sp>
        <p:nvSpPr>
          <p:cNvPr id="60423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057" y="3966648"/>
            <a:ext cx="6769142" cy="610548"/>
          </a:xfrm>
        </p:spPr>
        <p:txBody>
          <a:bodyPr/>
          <a:lstStyle>
            <a:lvl1pPr marL="0" indent="0">
              <a:defRPr kumimoji="0" lang="en-US" sz="40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rgbClr val="51D4FF"/>
                </a:solidFill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/>
              <a:t>گزارش پیشرفت اقدامات استراتژیک</a:t>
            </a:r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93508" y="3957122"/>
            <a:ext cx="1688592" cy="1106877"/>
            <a:chOff x="7493508" y="3957122"/>
            <a:chExt cx="1688592" cy="1106877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7493508" y="4756222"/>
              <a:ext cx="168859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400" b="1" dirty="0" smtClean="0">
                  <a:solidFill>
                    <a:srgbClr val="1945B2"/>
                  </a:solidFill>
                  <a:cs typeface="B Nazanin" pitchFamily="2" charset="-78"/>
                </a:rPr>
                <a:t>شرکت پالایش نفت جی</a:t>
              </a:r>
              <a:endParaRPr lang="fa-IR" sz="1400" b="1" dirty="0">
                <a:solidFill>
                  <a:srgbClr val="1945B2"/>
                </a:solidFill>
                <a:cs typeface="B Nazanin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088" y="3957122"/>
              <a:ext cx="828886" cy="84594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2" y="271321"/>
            <a:ext cx="4009465" cy="9356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 userDrawn="1">
            <p:extLst/>
          </p:nvPr>
        </p:nvGraphicFramePr>
        <p:xfrm>
          <a:off x="571500" y="1509487"/>
          <a:ext cx="8801100" cy="28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angle 29"/>
          <p:cNvSpPr/>
          <p:nvPr userDrawn="1"/>
        </p:nvSpPr>
        <p:spPr bwMode="auto">
          <a:xfrm>
            <a:off x="0" y="1146010"/>
            <a:ext cx="9906000" cy="1414853"/>
          </a:xfrm>
          <a:prstGeom prst="rect">
            <a:avLst/>
          </a:prstGeom>
          <a:solidFill>
            <a:srgbClr val="33CCFF">
              <a:alpha val="9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3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3333" y="1259426"/>
            <a:ext cx="8461829" cy="1199840"/>
          </a:xfrm>
        </p:spPr>
        <p:txBody>
          <a:bodyPr anchor="ctr" anchorCtr="0"/>
          <a:lstStyle>
            <a:lvl1pPr marL="0" indent="0" algn="ctr">
              <a:defRPr kumimoji="0" lang="en-US" sz="34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chemeClr val="accent5">
                    <a:lumMod val="25000"/>
                  </a:schemeClr>
                </a:solidFill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/>
              <a:t>عنوان </a:t>
            </a:r>
            <a:r>
              <a:rPr lang="fa-IR" dirty="0" err="1" smtClean="0"/>
              <a:t>سنجه</a:t>
            </a: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33334" y="4391026"/>
            <a:ext cx="8461829" cy="227948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8911019" y="129875"/>
            <a:ext cx="828000" cy="828000"/>
          </a:xfrm>
          <a:prstGeom prst="ellipse">
            <a:avLst/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56" y="205632"/>
            <a:ext cx="648000" cy="64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740687" y="669699"/>
            <a:ext cx="2356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عنوان </a:t>
            </a:r>
            <a:r>
              <a:rPr lang="fa-IR" sz="2000" b="1" dirty="0" err="1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سنجه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 استراتژیک: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3" y="4720770"/>
            <a:ext cx="540529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17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063" y="1242264"/>
            <a:ext cx="9328150" cy="5099074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just">
              <a:defRPr lang="en-US" sz="20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marL="225425" lvl="0" indent="-225425" algn="r" rt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fa-IR" smtClean="0"/>
              <a:t>متن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58" y="724293"/>
            <a:ext cx="8241245" cy="382445"/>
          </a:xfrm>
        </p:spPr>
        <p:txBody>
          <a:bodyPr anchor="ctr" anchorCtr="0"/>
          <a:lstStyle>
            <a:lvl1pPr algn="r" rtl="1">
              <a:buNone/>
              <a:defRPr lang="en-US" sz="2000" b="1" i="0" baseline="0" dirty="0" smtClean="0">
                <a:solidFill>
                  <a:srgbClr val="6699FF"/>
                </a:solidFill>
                <a:latin typeface="+mj-lt"/>
                <a:ea typeface="+mj-ea"/>
                <a:cs typeface="B Nazanin" pitchFamily="2" charset="-78"/>
              </a:defRPr>
            </a:lvl1pPr>
          </a:lstStyle>
          <a:p>
            <a:pPr lvl="0"/>
            <a:r>
              <a:rPr lang="fa-IR" smtClean="0"/>
              <a:t>عنوان فرعي</a:t>
            </a:r>
            <a:endParaRPr lang="en-US" dirty="0" smtClean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457574" y="198120"/>
            <a:ext cx="5762625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 اصلي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03908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457574" y="198120"/>
            <a:ext cx="5762625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 اصلي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54669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/>
          <a:stretch/>
        </p:blipFill>
        <p:spPr>
          <a:xfrm>
            <a:off x="558118" y="1267425"/>
            <a:ext cx="8754866" cy="52286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0" y="3897449"/>
            <a:ext cx="9906000" cy="1367971"/>
          </a:xfrm>
          <a:prstGeom prst="rect">
            <a:avLst/>
          </a:prstGeom>
          <a:solidFill>
            <a:srgbClr val="1945B2">
              <a:alpha val="8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493000" y="3892550"/>
            <a:ext cx="1701800" cy="1376136"/>
          </a:xfrm>
          <a:prstGeom prst="rect">
            <a:avLst/>
          </a:prstGeom>
          <a:solidFill>
            <a:srgbClr val="51D4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93508" y="3957122"/>
            <a:ext cx="1688592" cy="1106877"/>
            <a:chOff x="7493508" y="3957122"/>
            <a:chExt cx="1688592" cy="1106877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7493508" y="4756222"/>
              <a:ext cx="168859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400" b="1" dirty="0" smtClean="0">
                  <a:solidFill>
                    <a:srgbClr val="1945B2"/>
                  </a:solidFill>
                  <a:cs typeface="B Nazanin" pitchFamily="2" charset="-78"/>
                </a:rPr>
                <a:t>شرکت پالایش نفت جی</a:t>
              </a:r>
              <a:endParaRPr lang="fa-IR" sz="1400" b="1" dirty="0">
                <a:solidFill>
                  <a:srgbClr val="1945B2"/>
                </a:solidFill>
                <a:cs typeface="B Nazanin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088" y="3957122"/>
              <a:ext cx="828886" cy="84594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1" y="242747"/>
            <a:ext cx="4114650" cy="12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05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628474070"/>
              </p:ext>
            </p:extLst>
          </p:nvPr>
        </p:nvGraphicFramePr>
        <p:xfrm>
          <a:off x="571500" y="1509487"/>
          <a:ext cx="8801100" cy="28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angle 29"/>
          <p:cNvSpPr/>
          <p:nvPr userDrawn="1"/>
        </p:nvSpPr>
        <p:spPr bwMode="auto">
          <a:xfrm>
            <a:off x="0" y="1146010"/>
            <a:ext cx="9906000" cy="1414853"/>
          </a:xfrm>
          <a:prstGeom prst="rect">
            <a:avLst/>
          </a:prstGeom>
          <a:solidFill>
            <a:srgbClr val="33CCFF">
              <a:alpha val="9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3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3333" y="1259426"/>
            <a:ext cx="8461829" cy="1199840"/>
          </a:xfrm>
        </p:spPr>
        <p:txBody>
          <a:bodyPr anchor="ctr" anchorCtr="0"/>
          <a:lstStyle>
            <a:lvl1pPr marL="0" indent="0" algn="ctr">
              <a:defRPr kumimoji="0" lang="en-US" sz="34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chemeClr val="accent5">
                    <a:lumMod val="25000"/>
                  </a:schemeClr>
                </a:solidFill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/>
              <a:t>عنوان اقدام</a:t>
            </a: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33334" y="4391026"/>
            <a:ext cx="8461829" cy="227948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8911019" y="129875"/>
            <a:ext cx="828000" cy="828000"/>
          </a:xfrm>
          <a:prstGeom prst="ellipse">
            <a:avLst/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56" y="205632"/>
            <a:ext cx="648000" cy="64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740687" y="669699"/>
            <a:ext cx="2356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عنوان اقدام استراتژیک: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78" y="4862607"/>
            <a:ext cx="4795366" cy="11190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 userDrawn="1">
            <p:extLst/>
          </p:nvPr>
        </p:nvGraphicFramePr>
        <p:xfrm>
          <a:off x="571500" y="1509487"/>
          <a:ext cx="8801100" cy="28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angle 29"/>
          <p:cNvSpPr/>
          <p:nvPr userDrawn="1"/>
        </p:nvSpPr>
        <p:spPr bwMode="auto">
          <a:xfrm>
            <a:off x="0" y="1146010"/>
            <a:ext cx="9906000" cy="1414853"/>
          </a:xfrm>
          <a:prstGeom prst="rect">
            <a:avLst/>
          </a:prstGeom>
          <a:solidFill>
            <a:srgbClr val="33CCFF">
              <a:alpha val="9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3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3333" y="1259426"/>
            <a:ext cx="8461829" cy="1199840"/>
          </a:xfrm>
        </p:spPr>
        <p:txBody>
          <a:bodyPr anchor="ctr" anchorCtr="0"/>
          <a:lstStyle>
            <a:lvl1pPr marL="0" indent="0" algn="ctr">
              <a:defRPr kumimoji="0" lang="en-US" sz="34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chemeClr val="accent5">
                    <a:lumMod val="25000"/>
                  </a:schemeClr>
                </a:solidFill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/>
              <a:t>عنوان </a:t>
            </a:r>
            <a:r>
              <a:rPr lang="fa-IR" dirty="0" err="1" smtClean="0"/>
              <a:t>سنجه</a:t>
            </a: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33334" y="4391026"/>
            <a:ext cx="8461829" cy="227948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8911019" y="129875"/>
            <a:ext cx="828000" cy="828000"/>
          </a:xfrm>
          <a:prstGeom prst="ellipse">
            <a:avLst/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56" y="205632"/>
            <a:ext cx="648000" cy="64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740687" y="669699"/>
            <a:ext cx="2356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عنوان </a:t>
            </a:r>
            <a:r>
              <a:rPr lang="fa-IR" sz="2000" b="1" dirty="0" err="1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سنجه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 استراتژیک: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3" y="4720770"/>
            <a:ext cx="540529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23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063" y="1242264"/>
            <a:ext cx="9328150" cy="5099074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just">
              <a:defRPr lang="en-US" sz="20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marL="225425" lvl="0" indent="-225425" algn="r" rt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fa-IR" smtClean="0"/>
              <a:t>متن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58" y="724293"/>
            <a:ext cx="8241245" cy="382445"/>
          </a:xfrm>
        </p:spPr>
        <p:txBody>
          <a:bodyPr anchor="ctr" anchorCtr="0"/>
          <a:lstStyle>
            <a:lvl1pPr algn="r" rtl="1">
              <a:buNone/>
              <a:defRPr lang="en-US" sz="2000" b="1" i="0" baseline="0" dirty="0" smtClean="0">
                <a:solidFill>
                  <a:srgbClr val="6699FF"/>
                </a:solidFill>
                <a:latin typeface="+mj-lt"/>
                <a:ea typeface="+mj-ea"/>
                <a:cs typeface="B Nazanin" pitchFamily="2" charset="-78"/>
              </a:defRPr>
            </a:lvl1pPr>
          </a:lstStyle>
          <a:p>
            <a:pPr lvl="0"/>
            <a:r>
              <a:rPr lang="fa-IR" smtClean="0"/>
              <a:t>عنوان فرعي</a:t>
            </a:r>
            <a:endParaRPr lang="en-US" dirty="0" smtClean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457574" y="198120"/>
            <a:ext cx="5762625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 اصلي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457574" y="198120"/>
            <a:ext cx="5762625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 اصلي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/>
          <a:stretch/>
        </p:blipFill>
        <p:spPr>
          <a:xfrm>
            <a:off x="558118" y="1267425"/>
            <a:ext cx="8754866" cy="52286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0" y="3897449"/>
            <a:ext cx="9906000" cy="1367971"/>
          </a:xfrm>
          <a:prstGeom prst="rect">
            <a:avLst/>
          </a:prstGeom>
          <a:solidFill>
            <a:srgbClr val="1945B2">
              <a:alpha val="8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493000" y="3892550"/>
            <a:ext cx="1701800" cy="1376136"/>
          </a:xfrm>
          <a:prstGeom prst="rect">
            <a:avLst/>
          </a:prstGeom>
          <a:solidFill>
            <a:srgbClr val="51D4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2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9" y="4639103"/>
            <a:ext cx="2763199" cy="535691"/>
          </a:xfrm>
        </p:spPr>
        <p:txBody>
          <a:bodyPr/>
          <a:lstStyle>
            <a:lvl1pPr marL="53975" indent="0" algn="r" rtl="0">
              <a:buFont typeface="Wingdings" pitchFamily="28" charset="2"/>
              <a:buNone/>
              <a:defRPr kumimoji="0" lang="en-US" sz="32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rgbClr val="51D4FF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معاونت بازرگانی</a:t>
            </a:r>
            <a:endParaRPr lang="en-US" dirty="0" smtClean="0"/>
          </a:p>
        </p:txBody>
      </p:sp>
      <p:sp>
        <p:nvSpPr>
          <p:cNvPr id="60423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057" y="3966648"/>
            <a:ext cx="6769142" cy="610548"/>
          </a:xfrm>
        </p:spPr>
        <p:txBody>
          <a:bodyPr/>
          <a:lstStyle>
            <a:lvl1pPr marL="0" indent="0">
              <a:defRPr kumimoji="0" lang="en-US" sz="40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rgbClr val="51D4FF"/>
                </a:solidFill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/>
              <a:t>گزارش پیشرفت اقدامات استراتژیک</a:t>
            </a:r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93508" y="3957122"/>
            <a:ext cx="1688592" cy="1106877"/>
            <a:chOff x="7493508" y="3957122"/>
            <a:chExt cx="1688592" cy="1106877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7493508" y="4756222"/>
              <a:ext cx="168859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400" b="1" dirty="0" smtClean="0">
                  <a:solidFill>
                    <a:srgbClr val="1945B2"/>
                  </a:solidFill>
                  <a:cs typeface="B Nazanin" pitchFamily="2" charset="-78"/>
                </a:rPr>
                <a:t>شرکت پالایش نفت جی</a:t>
              </a:r>
              <a:endParaRPr lang="fa-IR" sz="1400" b="1" dirty="0">
                <a:solidFill>
                  <a:srgbClr val="1945B2"/>
                </a:solidFill>
                <a:cs typeface="B Nazanin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088" y="3957122"/>
              <a:ext cx="828886" cy="84594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2" y="271321"/>
            <a:ext cx="4009465" cy="9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066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/>
          <a:stretch/>
        </p:blipFill>
        <p:spPr>
          <a:xfrm>
            <a:off x="558118" y="1267425"/>
            <a:ext cx="8754866" cy="52286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0" y="3897449"/>
            <a:ext cx="9906000" cy="1367971"/>
          </a:xfrm>
          <a:prstGeom prst="rect">
            <a:avLst/>
          </a:prstGeom>
          <a:solidFill>
            <a:srgbClr val="1945B2">
              <a:alpha val="8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493000" y="3892550"/>
            <a:ext cx="1701800" cy="1376136"/>
          </a:xfrm>
          <a:prstGeom prst="rect">
            <a:avLst/>
          </a:prstGeom>
          <a:solidFill>
            <a:srgbClr val="51D4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93508" y="3957122"/>
            <a:ext cx="1688592" cy="1106877"/>
            <a:chOff x="7493508" y="3957122"/>
            <a:chExt cx="1688592" cy="1106877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7493508" y="4756222"/>
              <a:ext cx="168859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400" b="1" dirty="0" smtClean="0">
                  <a:solidFill>
                    <a:srgbClr val="1945B2"/>
                  </a:solidFill>
                  <a:cs typeface="B Nazanin" pitchFamily="2" charset="-78"/>
                </a:rPr>
                <a:t>شرکت پالایش نفت جی</a:t>
              </a:r>
              <a:endParaRPr lang="fa-IR" sz="1400" b="1" dirty="0">
                <a:solidFill>
                  <a:srgbClr val="1945B2"/>
                </a:solidFill>
                <a:cs typeface="B Nazanin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088" y="3957122"/>
              <a:ext cx="828886" cy="84594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1" y="242747"/>
            <a:ext cx="4114650" cy="12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2654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 userDrawn="1">
            <p:extLst/>
          </p:nvPr>
        </p:nvGraphicFramePr>
        <p:xfrm>
          <a:off x="571500" y="1509487"/>
          <a:ext cx="8801100" cy="28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angle 29"/>
          <p:cNvSpPr/>
          <p:nvPr userDrawn="1"/>
        </p:nvSpPr>
        <p:spPr bwMode="auto">
          <a:xfrm>
            <a:off x="0" y="1146010"/>
            <a:ext cx="9906000" cy="1414853"/>
          </a:xfrm>
          <a:prstGeom prst="rect">
            <a:avLst/>
          </a:prstGeom>
          <a:solidFill>
            <a:srgbClr val="33CCFF">
              <a:alpha val="9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3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3333" y="1259426"/>
            <a:ext cx="8461829" cy="1199840"/>
          </a:xfrm>
        </p:spPr>
        <p:txBody>
          <a:bodyPr anchor="ctr" anchorCtr="0"/>
          <a:lstStyle>
            <a:lvl1pPr marL="0" indent="0" algn="ctr">
              <a:defRPr kumimoji="0" lang="en-US" sz="34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chemeClr val="accent5">
                    <a:lumMod val="25000"/>
                  </a:schemeClr>
                </a:solidFill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/>
              <a:t>عنوان اقدام</a:t>
            </a: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33334" y="4391026"/>
            <a:ext cx="8461829" cy="227948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8911019" y="129875"/>
            <a:ext cx="828000" cy="828000"/>
          </a:xfrm>
          <a:prstGeom prst="ellipse">
            <a:avLst/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56" y="205632"/>
            <a:ext cx="648000" cy="64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740687" y="669699"/>
            <a:ext cx="2356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عنوان اقدام استراتژیک: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78" y="4862607"/>
            <a:ext cx="4795366" cy="11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55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3114675" y="205740"/>
            <a:ext cx="5546725" cy="54000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19450" y="205740"/>
            <a:ext cx="6503670" cy="540000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06000"/>
            <a:ext cx="9906000" cy="252000"/>
          </a:xfrm>
          <a:prstGeom prst="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652219"/>
            <a:ext cx="9907200" cy="3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27347"/>
            <a:ext cx="9328150" cy="52439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متن</a:t>
            </a:r>
          </a:p>
          <a:p>
            <a:pPr lvl="0"/>
            <a:endParaRPr lang="en-US" dirty="0" smtClean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457574" y="198120"/>
            <a:ext cx="5762625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 اصلي</a:t>
            </a:r>
            <a:endParaRPr lang="en-US" dirty="0" smtClean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9280072" y="289959"/>
            <a:ext cx="360000" cy="3600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a-IR" sz="2400"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391781" y="6703695"/>
            <a:ext cx="2514219" cy="14478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F.Khanbabaie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1397/08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7668" y="6421164"/>
            <a:ext cx="360000" cy="360000"/>
          </a:xfrm>
          <a:prstGeom prst="ellipse">
            <a:avLst/>
          </a:prstGeom>
          <a:solidFill>
            <a:srgbClr val="6699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439738A2-4C05-4F29-9652-32670CBFDFB5}" type="slidenum"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Nazanin" pitchFamily="2" charset="-78"/>
              </a:rPr>
              <a:pPr marL="0" marR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fa-I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Nazanin" pitchFamily="2" charset="-7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0650" y="95250"/>
            <a:ext cx="828000" cy="828000"/>
          </a:xfrm>
          <a:prstGeom prst="ellipse">
            <a:avLst/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7" y="171007"/>
            <a:ext cx="648000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9" r:id="rId2"/>
    <p:sldLayoutId id="2147483928" r:id="rId3"/>
    <p:sldLayoutId id="2147483930" r:id="rId4"/>
    <p:sldLayoutId id="2147483924" r:id="rId5"/>
    <p:sldLayoutId id="2147483927" r:id="rId6"/>
  </p:sldLayoutIdLst>
  <p:transition>
    <p:wipe dir="d"/>
  </p:transition>
  <p:hf sldNum="0" hdr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+mj-ea"/>
          <a:cs typeface="B Nazanin" pitchFamily="2" charset="-7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25425" indent="-225425" algn="r" rtl="1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804863" indent="-285750" algn="r" rtl="1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—"/>
        <a:defRPr sz="2000">
          <a:solidFill>
            <a:schemeClr val="tx1"/>
          </a:solidFill>
          <a:latin typeface="+mn-lt"/>
          <a:cs typeface="B Nazanin" pitchFamily="2" charset="-78"/>
        </a:defRPr>
      </a:lvl2pPr>
      <a:lvl3pPr marL="1147763" indent="-228600" algn="r" rtl="1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B Nazanin" pitchFamily="2" charset="-78"/>
        </a:defRPr>
      </a:lvl3pPr>
      <a:lvl4pPr marL="1490663" indent="-228600" algn="r" rtl="1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-"/>
        <a:defRPr sz="2000">
          <a:solidFill>
            <a:schemeClr val="tx1"/>
          </a:solidFill>
          <a:latin typeface="+mn-lt"/>
          <a:cs typeface="B Nazanin" pitchFamily="2" charset="-78"/>
        </a:defRPr>
      </a:lvl4pPr>
      <a:lvl5pPr marL="1833563" indent="-228600" algn="r" rtl="1" eaLnBrk="0" fontAlgn="base" hangingPunct="0">
        <a:spcBef>
          <a:spcPct val="25000"/>
        </a:spcBef>
        <a:spcAft>
          <a:spcPct val="0"/>
        </a:spcAft>
        <a:buClr>
          <a:srgbClr val="003399"/>
        </a:buClr>
        <a:defRPr sz="2000">
          <a:solidFill>
            <a:schemeClr val="tx1"/>
          </a:solidFill>
          <a:latin typeface="+mn-lt"/>
          <a:cs typeface="B Nazanin" pitchFamily="2" charset="-78"/>
        </a:defRPr>
      </a:lvl5pPr>
      <a:lvl6pPr marL="22907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6pPr>
      <a:lvl7pPr marL="27479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7pPr>
      <a:lvl8pPr marL="32051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8pPr>
      <a:lvl9pPr marL="36623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3114675" y="205740"/>
            <a:ext cx="5546725" cy="54000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19450" y="205740"/>
            <a:ext cx="6503670" cy="540000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06000"/>
            <a:ext cx="9906000" cy="252000"/>
          </a:xfrm>
          <a:prstGeom prst="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652219"/>
            <a:ext cx="9907200" cy="3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27347"/>
            <a:ext cx="9328150" cy="52439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متن</a:t>
            </a:r>
          </a:p>
          <a:p>
            <a:pPr lvl="0"/>
            <a:endParaRPr lang="en-US" dirty="0" smtClean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457574" y="198120"/>
            <a:ext cx="5762625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 اصلي</a:t>
            </a:r>
            <a:endParaRPr lang="en-US" dirty="0" smtClean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9280072" y="289959"/>
            <a:ext cx="360000" cy="3600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a-IR" sz="2400"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391781" y="6703695"/>
            <a:ext cx="2514219" cy="14478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F.Khanbabaie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1397/08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7668" y="6421164"/>
            <a:ext cx="360000" cy="360000"/>
          </a:xfrm>
          <a:prstGeom prst="ellipse">
            <a:avLst/>
          </a:prstGeom>
          <a:solidFill>
            <a:srgbClr val="6699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439738A2-4C05-4F29-9652-32670CBFDFB5}" type="slidenum"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Nazanin" pitchFamily="2" charset="-78"/>
              </a:rPr>
              <a:pPr marL="0" marR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fa-I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Nazanin" pitchFamily="2" charset="-7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0650" y="95250"/>
            <a:ext cx="828000" cy="828000"/>
          </a:xfrm>
          <a:prstGeom prst="ellipse">
            <a:avLst/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7" y="171007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</p:sldLayoutIdLst>
  <p:transition>
    <p:wipe dir="d"/>
  </p:transition>
  <p:hf sldNum="0" hdr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+mj-ea"/>
          <a:cs typeface="B Nazanin" pitchFamily="2" charset="-7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25425" indent="-225425" algn="r" rtl="1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804863" indent="-285750" algn="r" rtl="1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—"/>
        <a:defRPr sz="2000">
          <a:solidFill>
            <a:schemeClr val="tx1"/>
          </a:solidFill>
          <a:latin typeface="+mn-lt"/>
          <a:cs typeface="B Nazanin" pitchFamily="2" charset="-78"/>
        </a:defRPr>
      </a:lvl2pPr>
      <a:lvl3pPr marL="1147763" indent="-228600" algn="r" rtl="1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B Nazanin" pitchFamily="2" charset="-78"/>
        </a:defRPr>
      </a:lvl3pPr>
      <a:lvl4pPr marL="1490663" indent="-228600" algn="r" rtl="1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-"/>
        <a:defRPr sz="2000">
          <a:solidFill>
            <a:schemeClr val="tx1"/>
          </a:solidFill>
          <a:latin typeface="+mn-lt"/>
          <a:cs typeface="B Nazanin" pitchFamily="2" charset="-78"/>
        </a:defRPr>
      </a:lvl4pPr>
      <a:lvl5pPr marL="1833563" indent="-228600" algn="r" rtl="1" eaLnBrk="0" fontAlgn="base" hangingPunct="0">
        <a:spcBef>
          <a:spcPct val="25000"/>
        </a:spcBef>
        <a:spcAft>
          <a:spcPct val="0"/>
        </a:spcAft>
        <a:buClr>
          <a:srgbClr val="003399"/>
        </a:buClr>
        <a:defRPr sz="2000">
          <a:solidFill>
            <a:schemeClr val="tx1"/>
          </a:solidFill>
          <a:latin typeface="+mn-lt"/>
          <a:cs typeface="B Nazanin" pitchFamily="2" charset="-78"/>
        </a:defRPr>
      </a:lvl5pPr>
      <a:lvl6pPr marL="22907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6pPr>
      <a:lvl7pPr marL="27479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7pPr>
      <a:lvl8pPr marL="32051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8pPr>
      <a:lvl9pPr marL="3662363" indent="-228600" algn="l" rtl="0" fontAlgn="base">
        <a:spcBef>
          <a:spcPct val="25000"/>
        </a:spcBef>
        <a:spcAft>
          <a:spcPct val="0"/>
        </a:spcAft>
        <a:buClr>
          <a:srgbClr val="003399"/>
        </a:buClr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package" Target="../embeddings/Microsoft_Excel_Worksheet7.xlsx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package" Target="../embeddings/Microsoft_Excel_Worksheet11.xlsx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package" Target="../embeddings/Microsoft_Excel_Worksheet13.xlsx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package" Target="../embeddings/Microsoft_Excel_Worksheet5.xlsx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گزارش پیشرفت اقدامات استراتژیک</a:t>
            </a:r>
            <a:endParaRPr lang="fa-IR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1" y="4639103"/>
            <a:ext cx="3677598" cy="53569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a-IR" dirty="0" smtClean="0"/>
              <a:t>مدیریت تحقیق و توسعه</a:t>
            </a:r>
            <a:endParaRPr lang="fa-IR" dirty="0"/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 bwMode="auto">
          <a:xfrm>
            <a:off x="30363" y="4686728"/>
            <a:ext cx="3501118" cy="535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53975" indent="0" algn="r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8" charset="2"/>
              <a:buNone/>
              <a:defRPr kumimoji="0" lang="en-US" sz="2400" b="1" i="0" u="none" strike="noStrike" kern="0" cap="none" spc="0" normalizeH="0" baseline="0" noProof="0" dirty="0" smtClean="0">
                <a:ln w="9525">
                  <a:noFill/>
                  <a:prstDash val="solid"/>
                </a:ln>
                <a:solidFill>
                  <a:srgbClr val="51D4FF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defRPr>
            </a:lvl1pPr>
            <a:lvl2pPr marL="804863" indent="-28575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+mn-lt"/>
                <a:cs typeface="B Nazanin" pitchFamily="2" charset="-78"/>
              </a:defRPr>
            </a:lvl2pPr>
            <a:lvl3pPr marL="1147763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B Nazanin" pitchFamily="2" charset="-78"/>
              </a:defRPr>
            </a:lvl3pPr>
            <a:lvl4pPr marL="1490663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B Nazanin" pitchFamily="2" charset="-78"/>
              </a:defRPr>
            </a:lvl4pPr>
            <a:lvl5pPr marL="1833563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defRPr sz="2000">
                <a:solidFill>
                  <a:schemeClr val="tx1"/>
                </a:solidFill>
                <a:latin typeface="+mn-lt"/>
                <a:cs typeface="B Nazanin" pitchFamily="2" charset="-78"/>
              </a:defRPr>
            </a:lvl5pPr>
            <a:lvl6pPr marL="2290763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defRPr sz="1000">
                <a:solidFill>
                  <a:schemeClr val="tx1"/>
                </a:solidFill>
                <a:latin typeface="+mn-lt"/>
              </a:defRPr>
            </a:lvl6pPr>
            <a:lvl7pPr marL="2747963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defRPr sz="1000">
                <a:solidFill>
                  <a:schemeClr val="tx1"/>
                </a:solidFill>
                <a:latin typeface="+mn-lt"/>
              </a:defRPr>
            </a:lvl7pPr>
            <a:lvl8pPr marL="3205163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defRPr sz="1000">
                <a:solidFill>
                  <a:schemeClr val="tx1"/>
                </a:solidFill>
                <a:latin typeface="+mn-lt"/>
              </a:defRPr>
            </a:lvl8pPr>
            <a:lvl9pPr marL="3662363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fa-IR" dirty="0" smtClean="0"/>
              <a:t>گزارش منتهی به </a:t>
            </a:r>
            <a:r>
              <a:rPr lang="fa-IR" dirty="0"/>
              <a:t>آذر </a:t>
            </a:r>
            <a:r>
              <a:rPr lang="fa-IR" dirty="0" smtClean="0"/>
              <a:t>ماه 1397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48970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4366" y="4129641"/>
          <a:ext cx="4265170" cy="2293200"/>
        </p:xfrm>
        <a:graphic>
          <a:graphicData uri="http://schemas.openxmlformats.org/drawingml/2006/table">
            <a:tbl>
              <a:tblPr rtl="1"/>
              <a:tblGrid>
                <a:gridCol w="426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22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35801"/>
              </p:ext>
            </p:extLst>
          </p:nvPr>
        </p:nvGraphicFramePr>
        <p:xfrm>
          <a:off x="4954137" y="1523999"/>
          <a:ext cx="4263102" cy="2540322"/>
        </p:xfrm>
        <a:graphic>
          <a:graphicData uri="http://schemas.openxmlformats.org/drawingml/2006/table">
            <a:tbl>
              <a:tblPr rtl="1"/>
              <a:tblGrid>
                <a:gridCol w="213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3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بازنگری نقشه راه تحقیق و توسعه در راستای استراتژی های جدید</a:t>
                      </a:r>
                      <a:endParaRPr lang="en-US" sz="15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SP97-06-01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نوآوری در تولید و ارائه خدمات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نوآوری و بهبود در زنجیره عرضه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06060"/>
              </p:ext>
            </p:extLst>
          </p:nvPr>
        </p:nvGraphicFramePr>
        <p:xfrm>
          <a:off x="614366" y="1521396"/>
          <a:ext cx="4259961" cy="2544995"/>
        </p:xfrm>
        <a:graphic>
          <a:graphicData uri="http://schemas.openxmlformats.org/drawingml/2006/table">
            <a:tbl>
              <a:tblPr rtl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تحقیق و توسعه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سارا فروتن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57352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سعید بهنام – محسن حیدریان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97/09/01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98/03/01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smtClean="0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2000" b="1" kern="0" spc="-30" smtClean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446" y="792681"/>
            <a:ext cx="666000" cy="666000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4063595341"/>
              </p:ext>
            </p:extLst>
          </p:nvPr>
        </p:nvGraphicFramePr>
        <p:xfrm>
          <a:off x="631486" y="4533900"/>
          <a:ext cx="4197689" cy="18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21033"/>
              </p:ext>
            </p:extLst>
          </p:nvPr>
        </p:nvGraphicFramePr>
        <p:xfrm>
          <a:off x="4954137" y="4129640"/>
          <a:ext cx="4262566" cy="2293200"/>
        </p:xfrm>
        <a:graphic>
          <a:graphicData uri="http://schemas.openxmlformats.org/drawingml/2006/table">
            <a:tbl>
              <a:tblPr rtl="1"/>
              <a:tblGrid>
                <a:gridCol w="14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45035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35%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35%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17633"/>
              </p:ext>
            </p:extLst>
          </p:nvPr>
        </p:nvGraphicFramePr>
        <p:xfrm>
          <a:off x="485769" y="9098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69" y="90986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061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14800" y="910774"/>
            <a:ext cx="5172075" cy="43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74526"/>
              </p:ext>
            </p:extLst>
          </p:nvPr>
        </p:nvGraphicFramePr>
        <p:xfrm>
          <a:off x="230692" y="1626889"/>
          <a:ext cx="9438288" cy="4339617"/>
        </p:xfrm>
        <a:graphic>
          <a:graphicData uri="http://schemas.openxmlformats.org/drawingml/2006/table">
            <a:tbl>
              <a:tblPr rtl="1"/>
              <a:tblGrid>
                <a:gridCol w="47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127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694281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8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5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ارزیابی نقشه راه موجود با استراتژی های جدید شرکت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موضوعات کلیدی مورد توجه در استراتژی های جدید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نیازهای تحقیقاتی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شناسایی نقاط قابل اصلاح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عناوین راه کارهای قابل اجرا مرتبط با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97/11/01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الویتهای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پژوهشی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تهیه نسخه اولیه و پیشنهادی نقشه راه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نسخه اولیه نقشه راه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98/01/01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نسخه اولیه نقشه راه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98/01/01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20%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اخذ نظرات و بازخورد از ذینفعان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بازخورد ذینفعان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98/02/01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581457"/>
                  </a:ext>
                </a:extLst>
              </a:tr>
              <a:tr h="47424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نهایی سازی نقشه راه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نسخه نهایی نقشه راه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98/02/15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1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6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تصویب نقشه راه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نسخه مصوب نقشه راه تحقیق و توسعه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98/03/01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97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1" y="792681"/>
            <a:ext cx="664809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9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12" y="471180"/>
            <a:ext cx="2237447" cy="11865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19624" y="1692165"/>
          <a:ext cx="8654576" cy="4708635"/>
        </p:xfrm>
        <a:graphic>
          <a:graphicData uri="http://schemas.openxmlformats.org/drawingml/2006/table">
            <a:tbl>
              <a:tblPr rtl="1"/>
              <a:tblGrid>
                <a:gridCol w="865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0148" y="793748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8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dirty="0"/>
              <a:t>انجام مطالعات و تحقیقات در نوآوری جهت بسته بندی و حمل محصول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منتهی به </a:t>
            </a:r>
            <a:r>
              <a:rPr lang="fa-IR" sz="2000" b="1" dirty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آذر 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ماه سال 1397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spc="-40" dirty="0" smtClean="0">
                <a:solidFill>
                  <a:srgbClr val="338E89"/>
                </a:solidFill>
                <a:cs typeface="B Nazanin" panose="00000400000000000000" pitchFamily="2" charset="-78"/>
              </a:rPr>
              <a:t>SP97-06-03</a:t>
            </a:r>
            <a:endParaRPr lang="en-US" sz="2800" spc="-40" dirty="0">
              <a:solidFill>
                <a:srgbClr val="338E8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55534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4366" y="4129641"/>
          <a:ext cx="4265170" cy="2293200"/>
        </p:xfrm>
        <a:graphic>
          <a:graphicData uri="http://schemas.openxmlformats.org/drawingml/2006/table">
            <a:tbl>
              <a:tblPr rtl="1"/>
              <a:tblGrid>
                <a:gridCol w="426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22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97194"/>
              </p:ext>
            </p:extLst>
          </p:nvPr>
        </p:nvGraphicFramePr>
        <p:xfrm>
          <a:off x="4954137" y="1523999"/>
          <a:ext cx="4263102" cy="2540322"/>
        </p:xfrm>
        <a:graphic>
          <a:graphicData uri="http://schemas.openxmlformats.org/drawingml/2006/table">
            <a:tbl>
              <a:tblPr rtl="1"/>
              <a:tblGrid>
                <a:gridCol w="213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3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انجام مطالعات و تحقیقات در نوآوری جهت بسته بندی و حمل محصول</a:t>
                      </a:r>
                      <a:endParaRPr lang="en-US" sz="15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SP97-06-03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نوآوری در تولید و ارائه خدمات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نوآوری و بهبود در زنجیره عرضه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89402"/>
              </p:ext>
            </p:extLst>
          </p:nvPr>
        </p:nvGraphicFramePr>
        <p:xfrm>
          <a:off x="614366" y="1521396"/>
          <a:ext cx="4259961" cy="2544995"/>
        </p:xfrm>
        <a:graphic>
          <a:graphicData uri="http://schemas.openxmlformats.org/drawingml/2006/table">
            <a:tbl>
              <a:tblPr rtl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تحقیق و توسعه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57352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محسن حیدریان - منوچهر فرهنگ منش – سید منصور رضویان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97/09/01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98/06/01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smtClean="0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2000" b="1" kern="0" spc="-30" smtClean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446" y="792681"/>
            <a:ext cx="666000" cy="666000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731248623"/>
              </p:ext>
            </p:extLst>
          </p:nvPr>
        </p:nvGraphicFramePr>
        <p:xfrm>
          <a:off x="631486" y="4533900"/>
          <a:ext cx="4197689" cy="18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59156"/>
              </p:ext>
            </p:extLst>
          </p:nvPr>
        </p:nvGraphicFramePr>
        <p:xfrm>
          <a:off x="4954137" y="4129640"/>
          <a:ext cx="4262566" cy="2293200"/>
        </p:xfrm>
        <a:graphic>
          <a:graphicData uri="http://schemas.openxmlformats.org/drawingml/2006/table">
            <a:tbl>
              <a:tblPr rtl="1"/>
              <a:tblGrid>
                <a:gridCol w="14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45035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80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35%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44%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29195"/>
              </p:ext>
            </p:extLst>
          </p:nvPr>
        </p:nvGraphicFramePr>
        <p:xfrm>
          <a:off x="443343" y="9561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43" y="9561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4903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14800" y="910774"/>
            <a:ext cx="5172075" cy="43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80669"/>
              </p:ext>
            </p:extLst>
          </p:nvPr>
        </p:nvGraphicFramePr>
        <p:xfrm>
          <a:off x="230692" y="1626889"/>
          <a:ext cx="9438288" cy="4330092"/>
        </p:xfrm>
        <a:graphic>
          <a:graphicData uri="http://schemas.openxmlformats.org/drawingml/2006/table">
            <a:tbl>
              <a:tblPr rtl="1"/>
              <a:tblGrid>
                <a:gridCol w="47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127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694281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8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5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تشکیل تیم کاری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تیم کاری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97/09/15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تیم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کاری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97/09/15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مطالعات در خصوص انواع بسته بندی و حمل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انواع روش های بسته بندی و حمل و مزایا و معایب آن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97/11/01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انواع روش های بسته بندی و حمل و مزایا و معایب آن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15</a:t>
                      </a:r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تعیین الزامات و مقررات فنی و اقتصادی و زیست محیطی بازارهای هدف از طرف واحد بازرگانی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لیست الزامات در نوآوری جهت بسته بندی و حمل محصول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تهیه لیست الزامات بسته بندی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97/12/29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15</a:t>
                      </a:r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24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امکان سنجی فنی بسته بندی مورد نظر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و سرفصل های مقدماتی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98/04/01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امکانسنجی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1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6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تهیه گزارش نهایی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نهایی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98/06/01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97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35%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1" y="792681"/>
            <a:ext cx="664809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09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12" y="471180"/>
            <a:ext cx="2237447" cy="11865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59768"/>
              </p:ext>
            </p:extLst>
          </p:nvPr>
        </p:nvGraphicFramePr>
        <p:xfrm>
          <a:off x="819624" y="1692165"/>
          <a:ext cx="8654576" cy="4987832"/>
        </p:xfrm>
        <a:graphic>
          <a:graphicData uri="http://schemas.openxmlformats.org/drawingml/2006/table">
            <a:tbl>
              <a:tblPr rtl="1"/>
              <a:tblGrid>
                <a:gridCol w="865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امکان</a:t>
                      </a:r>
                      <a:r>
                        <a:rPr lang="fa-I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سنجی بسته مورد نظر به دلیل عدم تعیین بسته بندی مناسب انجام نشده چراکه جلسه درون واحدی و جلسه میان طرح و برنامه، بازرگانی و تحقیق و توسعه در زمینه انتخاب بسته بندی مناسب تشکیل نشده. از دیگر  دلایل تاخیر این اقدام به دریافت گزارشات بازرگانی در اواخر خردادماه 98 میتوان اشاره کرد.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0148" y="793748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47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dirty="0"/>
              <a:t>بهبود فرآیندهای تحقیق و توسعه شرکت در </a:t>
            </a:r>
            <a:r>
              <a:rPr lang="fa-IR" dirty="0" smtClean="0"/>
              <a:t>تولید</a:t>
            </a:r>
            <a:br>
              <a:rPr lang="fa-IR" dirty="0" smtClean="0"/>
            </a:br>
            <a:r>
              <a:rPr lang="fa-IR" dirty="0" smtClean="0"/>
              <a:t> </a:t>
            </a:r>
            <a:r>
              <a:rPr lang="fa-IR" dirty="0"/>
              <a:t>و زنجیره عرضه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منتهی به </a:t>
            </a:r>
            <a:r>
              <a:rPr lang="fa-IR" sz="2000" b="1" dirty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آذر 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ماه سال 1397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spc="-40" dirty="0" smtClean="0">
                <a:solidFill>
                  <a:srgbClr val="338E89"/>
                </a:solidFill>
                <a:cs typeface="B Nazanin" panose="00000400000000000000" pitchFamily="2" charset="-78"/>
              </a:rPr>
              <a:t>SP97-06-05</a:t>
            </a:r>
            <a:endParaRPr lang="en-US" sz="2800" spc="-40" dirty="0">
              <a:solidFill>
                <a:srgbClr val="338E8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1190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4366" y="4129641"/>
          <a:ext cx="4265170" cy="2293200"/>
        </p:xfrm>
        <a:graphic>
          <a:graphicData uri="http://schemas.openxmlformats.org/drawingml/2006/table">
            <a:tbl>
              <a:tblPr rtl="1"/>
              <a:tblGrid>
                <a:gridCol w="426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22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28285"/>
              </p:ext>
            </p:extLst>
          </p:nvPr>
        </p:nvGraphicFramePr>
        <p:xfrm>
          <a:off x="4954137" y="1523999"/>
          <a:ext cx="4263102" cy="2540322"/>
        </p:xfrm>
        <a:graphic>
          <a:graphicData uri="http://schemas.openxmlformats.org/drawingml/2006/table">
            <a:tbl>
              <a:tblPr rtl="1"/>
              <a:tblGrid>
                <a:gridCol w="213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3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بهبود فرآیندهای تحقیق و توسعه شرکت در تولید و زنجیره عرضه</a:t>
                      </a:r>
                      <a:endParaRPr lang="en-US" sz="15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SP97-06-05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نوآوری در تولید و ارائه خدمات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نوآوری و بهبود در زنجیره عرضه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57199"/>
              </p:ext>
            </p:extLst>
          </p:nvPr>
        </p:nvGraphicFramePr>
        <p:xfrm>
          <a:off x="614366" y="1521396"/>
          <a:ext cx="4259961" cy="2544995"/>
        </p:xfrm>
        <a:graphic>
          <a:graphicData uri="http://schemas.openxmlformats.org/drawingml/2006/table">
            <a:tbl>
              <a:tblPr rtl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تحقیق و توسعه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57352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محسن حیدریان – سعید بهنام – علیرضا </a:t>
                      </a: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بهنیا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97/10/01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98/07/01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smtClean="0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2000" b="1" kern="0" spc="-30" smtClean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446" y="792681"/>
            <a:ext cx="666000" cy="666000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2965915597"/>
              </p:ext>
            </p:extLst>
          </p:nvPr>
        </p:nvGraphicFramePr>
        <p:xfrm>
          <a:off x="631486" y="4533900"/>
          <a:ext cx="4197689" cy="18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09356"/>
              </p:ext>
            </p:extLst>
          </p:nvPr>
        </p:nvGraphicFramePr>
        <p:xfrm>
          <a:off x="4954137" y="4129640"/>
          <a:ext cx="4262566" cy="2293200"/>
        </p:xfrm>
        <a:graphic>
          <a:graphicData uri="http://schemas.openxmlformats.org/drawingml/2006/table">
            <a:tbl>
              <a:tblPr rtl="1"/>
              <a:tblGrid>
                <a:gridCol w="14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45035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60%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60%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67430"/>
              </p:ext>
            </p:extLst>
          </p:nvPr>
        </p:nvGraphicFramePr>
        <p:xfrm>
          <a:off x="443343" y="9098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43" y="90986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848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14800" y="910774"/>
            <a:ext cx="5172075" cy="43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68187"/>
              </p:ext>
            </p:extLst>
          </p:nvPr>
        </p:nvGraphicFramePr>
        <p:xfrm>
          <a:off x="230692" y="1626889"/>
          <a:ext cx="9438288" cy="4299724"/>
        </p:xfrm>
        <a:graphic>
          <a:graphicData uri="http://schemas.openxmlformats.org/drawingml/2006/table">
            <a:tbl>
              <a:tblPr rtl="1"/>
              <a:tblGrid>
                <a:gridCol w="47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127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694281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8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5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بررسی وضع موجود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شناخت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شناخت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الگوبرداری و بررسی فرآیندهای تولیدی سایر شرکت های داخلی و خارجی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الگوبرداری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الگوبرداری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10</a:t>
                      </a:r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شناخت فرصت های بهبود برای ارتقای عملکرد فرآیندهای تولید، بسته بندی و حمل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لیست فرصت های بهبود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98/03/01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لیست فرصتهای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بهبود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98/03/01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30%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انتخاب فرصت های بهبود قابل اجرا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فرصت های بهبود انتخاب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98/04/01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فرصتهای بهبود انتخاب شده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98/04/01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تهیه گزارشات </a:t>
                      </a:r>
                      <a:r>
                        <a:rPr lang="fa-I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توجیهی</a:t>
                      </a:r>
                      <a:endParaRPr lang="fa-IR" sz="13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گزارشات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توجیهی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98/06/01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057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6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تصویب </a:t>
                      </a:r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طرح های دارای توجیه جهت اجرا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لیست طرح های تحقیق و توسعه مصوب جهت اجرا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98/07/01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97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60%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1" y="792681"/>
            <a:ext cx="664809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6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راهنمای تکمیل گزارش</a:t>
            </a:r>
            <a:endParaRPr lang="fa-IR" dirty="0"/>
          </a:p>
        </p:txBody>
      </p:sp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048" y="1007620"/>
            <a:ext cx="8964481" cy="5435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cs typeface="B Nazanin" pitchFamily="2" charset="-78"/>
              </a:rPr>
              <a:t>همکاران گرامی این چارچوب گزارش (</a:t>
            </a:r>
            <a:r>
              <a:rPr lang="fa-IR" sz="2000" kern="0" dirty="0" err="1" smtClean="0">
                <a:cs typeface="B Nazanin" pitchFamily="2" charset="-78"/>
              </a:rPr>
              <a:t>تمپلیت</a:t>
            </a:r>
            <a:r>
              <a:rPr lang="fa-IR" sz="2000" kern="0" dirty="0" smtClean="0">
                <a:cs typeface="B Nazanin" pitchFamily="2" charset="-78"/>
              </a:rPr>
              <a:t>) با اهتمام واحد طرح و برنامه و راهبرد جهت سهولت و یکپارچه سازی گزارشات پیشرفت اقدامات استراتژیک هر معاونت/مدیریت تهیه و در اختیار شما قرار گرفته است.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err="1" smtClean="0">
                <a:cs typeface="B Nazanin" pitchFamily="2" charset="-78"/>
              </a:rPr>
              <a:t>تمپلیت</a:t>
            </a:r>
            <a:r>
              <a:rPr lang="fa-IR" sz="2000" kern="0" dirty="0" smtClean="0">
                <a:cs typeface="B Nazanin" pitchFamily="2" charset="-78"/>
              </a:rPr>
              <a:t> کلیه اقدامات استراتژیک مربوط به معاونت/مدیریت شما در این فایل در ادامه هم قرار گرفته و هر اقدام شامل 3 اسلاید اصلی است که می بایست به صورت ماهانه به شرح ذیل تکمیل و در اختیار این واحد قرار گیرد: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cs typeface="B Nazanin" pitchFamily="2" charset="-78"/>
              </a:rPr>
              <a:t>در اسلاید اول </a:t>
            </a:r>
            <a:r>
              <a:rPr lang="fa-IR" sz="2000" kern="0" dirty="0" err="1" smtClean="0">
                <a:cs typeface="B Nazanin" pitchFamily="2" charset="-78"/>
              </a:rPr>
              <a:t>تمپلیت</a:t>
            </a:r>
            <a:r>
              <a:rPr lang="fa-IR" sz="2000" kern="0" dirty="0" smtClean="0">
                <a:cs typeface="B Nazanin" pitchFamily="2" charset="-78"/>
              </a:rPr>
              <a:t> هر اقدام، درصد پیشرفت واقعی منتهی به ماه گزارش گیری و درصد پیشرفت برنامه ای منتهی به آن ماه (که در نمودار به صورت پیش فرض محاسبه و درج شده است) وارد می گردد. حاصل تقسیم درصد پیشرفت واقعی بر درصد پیشرفت برنامه ای در خانه "درصد تحقق برنامه" درج می گردد و رنگ پس زمینه آن خانه مطابق عدد حاصله و بازه های تعیین شده تغییر می یابد (سبز، زرد و قرمز).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جهت به روز رسانی نمودار کافیست </a:t>
            </a:r>
            <a:r>
              <a:rPr lang="fa-IR" sz="2000" kern="0" dirty="0" smtClean="0">
                <a:cs typeface="B Nazanin" pitchFamily="2" charset="-78"/>
              </a:rPr>
              <a:t>روی </a:t>
            </a:r>
            <a:r>
              <a:rPr lang="fa-IR" sz="2000" kern="0" dirty="0">
                <a:cs typeface="B Nazanin" pitchFamily="2" charset="-78"/>
              </a:rPr>
              <a:t>نمودار </a:t>
            </a:r>
            <a:r>
              <a:rPr lang="fa-IR" sz="2000" kern="0" dirty="0" smtClean="0">
                <a:cs typeface="B Nazanin" pitchFamily="2" charset="-78"/>
              </a:rPr>
              <a:t>راست </a:t>
            </a:r>
            <a:r>
              <a:rPr lang="fa-IR" sz="2000" kern="0" dirty="0">
                <a:cs typeface="B Nazanin" pitchFamily="2" charset="-78"/>
              </a:rPr>
              <a:t>کلیک کرده و </a:t>
            </a:r>
            <a:r>
              <a:rPr lang="fa-IR" sz="2000" kern="0" dirty="0" smtClean="0">
                <a:cs typeface="B Nazanin" pitchFamily="2" charset="-78"/>
              </a:rPr>
              <a:t>گزینه</a:t>
            </a:r>
            <a:r>
              <a:rPr lang="en-US" sz="1800" kern="0" dirty="0" smtClean="0">
                <a:cs typeface="B Nazanin" pitchFamily="2" charset="-78"/>
              </a:rPr>
              <a:t>Edit </a:t>
            </a:r>
            <a:r>
              <a:rPr lang="en-US" sz="1800" kern="0" dirty="0">
                <a:cs typeface="B Nazanin" pitchFamily="2" charset="-78"/>
              </a:rPr>
              <a:t>data </a:t>
            </a:r>
            <a:r>
              <a:rPr lang="fa-IR" sz="1800" kern="0" dirty="0" smtClean="0">
                <a:cs typeface="B Nazanin" pitchFamily="2" charset="-78"/>
              </a:rPr>
              <a:t> </a:t>
            </a:r>
            <a:r>
              <a:rPr lang="fa-IR" sz="2000" kern="0" dirty="0" smtClean="0">
                <a:cs typeface="B Nazanin" pitchFamily="2" charset="-78"/>
              </a:rPr>
              <a:t>و </a:t>
            </a:r>
            <a:r>
              <a:rPr lang="fa-IR" sz="2000" kern="0" dirty="0">
                <a:cs typeface="B Nazanin" pitchFamily="2" charset="-78"/>
              </a:rPr>
              <a:t>سپس</a:t>
            </a:r>
            <a:r>
              <a:rPr lang="en-US" sz="1800" kern="0" dirty="0">
                <a:cs typeface="B Nazanin" pitchFamily="2" charset="-78"/>
              </a:rPr>
              <a:t>Edit Data in Excel</a:t>
            </a:r>
            <a:r>
              <a:rPr lang="en-US" sz="2000" kern="0" dirty="0">
                <a:cs typeface="B Nazanin" pitchFamily="2" charset="-78"/>
              </a:rPr>
              <a:t> </a:t>
            </a:r>
            <a:r>
              <a:rPr lang="fa-IR" sz="2000" kern="0" dirty="0" smtClean="0">
                <a:cs typeface="B Nazanin" pitchFamily="2" charset="-78"/>
              </a:rPr>
              <a:t> را </a:t>
            </a:r>
            <a:r>
              <a:rPr lang="fa-IR" sz="2000" kern="0" dirty="0">
                <a:cs typeface="B Nazanin" pitchFamily="2" charset="-78"/>
              </a:rPr>
              <a:t>انتخاب </a:t>
            </a:r>
            <a:r>
              <a:rPr lang="fa-IR" sz="2000" kern="0" dirty="0" smtClean="0">
                <a:cs typeface="B Nazanin" pitchFamily="2" charset="-78"/>
              </a:rPr>
              <a:t>کنید کرده و در فایل </a:t>
            </a:r>
            <a:r>
              <a:rPr lang="fa-IR" sz="2000" kern="0" dirty="0" err="1" smtClean="0">
                <a:cs typeface="B Nazanin" pitchFamily="2" charset="-78"/>
              </a:rPr>
              <a:t>اکسلی</a:t>
            </a:r>
            <a:r>
              <a:rPr lang="fa-IR" sz="2000" kern="0" dirty="0" smtClean="0">
                <a:cs typeface="B Nazanin" pitchFamily="2" charset="-78"/>
              </a:rPr>
              <a:t> که باز می شود، درصد پیشرفت واقعی منتهی به آن ماه را در سلول مربوطه وارد نمایید تا نمودار به صورت خودکار به </a:t>
            </a:r>
            <a:r>
              <a:rPr lang="fa-IR" sz="2000" kern="0" dirty="0" err="1" smtClean="0">
                <a:cs typeface="B Nazanin" pitchFamily="2" charset="-78"/>
              </a:rPr>
              <a:t>روزرسانی</a:t>
            </a:r>
            <a:r>
              <a:rPr lang="fa-IR" sz="2000" kern="0" dirty="0" smtClean="0">
                <a:cs typeface="B Nazanin" pitchFamily="2" charset="-78"/>
              </a:rPr>
              <a:t> گردد. (به عنوان مثال اگر گزارش منتهی به </a:t>
            </a:r>
            <a:br>
              <a:rPr lang="fa-IR" sz="2000" kern="0" dirty="0" smtClean="0">
                <a:cs typeface="B Nazanin" pitchFamily="2" charset="-78"/>
              </a:rPr>
            </a:br>
            <a:r>
              <a:rPr lang="fa-IR" sz="2000" kern="0" dirty="0" smtClean="0">
                <a:cs typeface="B Nazanin" pitchFamily="2" charset="-78"/>
              </a:rPr>
              <a:t>آبان ماه را وارد می نمایید می بایست در سطر 8-97، درصد پیشرفت واقعی را درج کنید.) دقت نمایید که هدف برنامه ریزی شده بر اساس فرم های شناسنامه اقدامات استراتژیک از قبل محاسبه و در ستون مربوطه درج گردیده و </a:t>
            </a:r>
            <a:r>
              <a:rPr lang="fa-IR" sz="2000" kern="0" dirty="0" err="1" smtClean="0">
                <a:cs typeface="B Nazanin" pitchFamily="2" charset="-78"/>
              </a:rPr>
              <a:t>نمی</a:t>
            </a:r>
            <a:r>
              <a:rPr lang="fa-IR" sz="2000" kern="0" dirty="0" smtClean="0">
                <a:cs typeface="B Nazanin" pitchFamily="2" charset="-78"/>
              </a:rPr>
              <a:t> بایست آنرا تغییر دهید.</a:t>
            </a:r>
            <a:endParaRPr lang="fa-IR" sz="2000" kern="0" dirty="0">
              <a:cs typeface="B Nazanin" pitchFamily="2" charset="-78"/>
            </a:endParaRP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endParaRPr lang="fa-IR" sz="2000" kern="0" dirty="0" smtClean="0">
              <a:cs typeface="B Nazanin" pitchFamily="2" charset="-78"/>
            </a:endParaRP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solidFill>
                  <a:srgbClr val="C0504D"/>
                </a:solidFill>
                <a:cs typeface="B Nazanin" pitchFamily="2" charset="-78"/>
              </a:rPr>
              <a:t>تدوین </a:t>
            </a:r>
            <a:r>
              <a:rPr lang="fa-IR" sz="2000" kern="0" dirty="0">
                <a:solidFill>
                  <a:srgbClr val="C0504D"/>
                </a:solidFill>
                <a:cs typeface="B Nazanin" pitchFamily="2" charset="-78"/>
              </a:rPr>
              <a:t>و جاری سازی نظام ارزیابی تامین </a:t>
            </a:r>
            <a:r>
              <a:rPr lang="fa-IR" sz="2000" kern="0" dirty="0" err="1">
                <a:solidFill>
                  <a:srgbClr val="C0504D"/>
                </a:solidFill>
                <a:cs typeface="B Nazanin" pitchFamily="2" charset="-78"/>
              </a:rPr>
              <a:t>کنندگان</a:t>
            </a:r>
            <a:r>
              <a:rPr lang="fa-IR" sz="2000" kern="0" dirty="0">
                <a:solidFill>
                  <a:srgbClr val="C0504D"/>
                </a:solidFill>
                <a:cs typeface="B Nazanin" pitchFamily="2" charset="-78"/>
              </a:rPr>
              <a:t> و ایجاد بانک اطلاعاتی تأمین </a:t>
            </a:r>
            <a:r>
              <a:rPr lang="fa-IR" sz="2000" kern="0" dirty="0" err="1">
                <a:solidFill>
                  <a:srgbClr val="C0504D"/>
                </a:solidFill>
                <a:cs typeface="B Nazanin" pitchFamily="2" charset="-78"/>
              </a:rPr>
              <a:t>کنندگان</a:t>
            </a:r>
            <a:endParaRPr lang="fa-IR" sz="2000" kern="0" dirty="0" smtClean="0">
              <a:solidFill>
                <a:srgbClr val="C0504D"/>
              </a:solidFill>
              <a:cs typeface="B Nazanin" pitchFamily="2" charset="-78"/>
            </a:endParaRP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مطالعات امکان سنجی فنی استفاده از ناوگان حمل و نقل </a:t>
            </a:r>
            <a:r>
              <a:rPr lang="fa-IR" sz="2000" kern="0" dirty="0" smtClean="0">
                <a:cs typeface="B Nazanin" pitchFamily="2" charset="-78"/>
              </a:rPr>
              <a:t>ریلی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طراحی نظام اعتبارسنجی پیمانکاران حمل ونقل زمینی فله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مطالعه و انتخاب بازارهای هدف خارجی برای سطوح مختلف مشتریان و طراحی مدل شراکت با مشتریان در ارائه خدمات </a:t>
            </a:r>
            <a:r>
              <a:rPr lang="fa-IR" sz="2000" kern="0" dirty="0" smtClean="0">
                <a:cs typeface="B Nazanin" pitchFamily="2" charset="-78"/>
              </a:rPr>
              <a:t>جامع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طراحی و توسعه نظام </a:t>
            </a:r>
            <a:r>
              <a:rPr lang="fa-IR" sz="2000" kern="0" dirty="0" err="1">
                <a:cs typeface="B Nazanin" pitchFamily="2" charset="-78"/>
              </a:rPr>
              <a:t>اعتبارسنجی</a:t>
            </a:r>
            <a:r>
              <a:rPr lang="fa-IR" sz="2000" kern="0" dirty="0">
                <a:cs typeface="B Nazanin" pitchFamily="2" charset="-78"/>
              </a:rPr>
              <a:t> </a:t>
            </a:r>
            <a:r>
              <a:rPr lang="fa-IR" sz="2000" kern="0" dirty="0" smtClean="0">
                <a:cs typeface="B Nazanin" pitchFamily="2" charset="-78"/>
              </a:rPr>
              <a:t>مشتریان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شناسایی و مطالعه استانداردها و الزامات بازارهای هدف جهت توسعه محصولات و بسته بندی منطبق با این استانداردها</a:t>
            </a:r>
            <a:endParaRPr lang="fa-IR" sz="2000" kern="0" dirty="0" smtClean="0">
              <a:cs typeface="B Nazanin" pitchFamily="2" charset="-78"/>
            </a:endParaRP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بررسی و بازنگری آیین نامه فروش</a:t>
            </a:r>
          </a:p>
          <a:p>
            <a:pPr marL="342900" lvl="1" indent="-228600" algn="r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endParaRPr lang="fa-IR" sz="2000" b="1" kern="0" dirty="0">
              <a:cs typeface="B Nazanin" pitchFamily="2" charset="-78"/>
            </a:endParaRPr>
          </a:p>
          <a:p>
            <a:pPr marL="342900" lvl="1" indent="-228600" algn="r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endParaRPr lang="en-US" sz="2000" b="1" kern="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402752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12" y="471180"/>
            <a:ext cx="2237447" cy="11865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19624" y="1692165"/>
          <a:ext cx="8654576" cy="4708635"/>
        </p:xfrm>
        <a:graphic>
          <a:graphicData uri="http://schemas.openxmlformats.org/drawingml/2006/table">
            <a:tbl>
              <a:tblPr rtl="1"/>
              <a:tblGrid>
                <a:gridCol w="865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0148" y="793748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55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dirty="0"/>
              <a:t>انجام مطالعات آماری و داده کاوی به منظور </a:t>
            </a:r>
            <a:r>
              <a:rPr lang="fa-IR" dirty="0" err="1"/>
              <a:t>مدلسازی</a:t>
            </a:r>
            <a:r>
              <a:rPr lang="fa-IR" dirty="0"/>
              <a:t> </a:t>
            </a:r>
            <a:r>
              <a:rPr lang="fa-IR" dirty="0" smtClean="0"/>
              <a:t>و</a:t>
            </a:r>
            <a:br>
              <a:rPr lang="fa-IR" dirty="0" smtClean="0"/>
            </a:br>
            <a:r>
              <a:rPr lang="fa-IR" dirty="0" smtClean="0"/>
              <a:t> </a:t>
            </a:r>
            <a:r>
              <a:rPr lang="fa-IR" dirty="0"/>
              <a:t>پیش بینی رفتار فرآیند تولید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منتهی به </a:t>
            </a:r>
            <a:r>
              <a:rPr lang="fa-IR" sz="2000" b="1" dirty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آذر 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ماه سال 1397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spc="-40" dirty="0" smtClean="0">
                <a:solidFill>
                  <a:srgbClr val="338E89"/>
                </a:solidFill>
                <a:cs typeface="B Nazanin" panose="00000400000000000000" pitchFamily="2" charset="-78"/>
              </a:rPr>
              <a:t>SP97-06-07</a:t>
            </a:r>
            <a:endParaRPr lang="en-US" sz="2800" spc="-40" dirty="0">
              <a:solidFill>
                <a:srgbClr val="338E8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77630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4366" y="4129641"/>
          <a:ext cx="4265170" cy="2293200"/>
        </p:xfrm>
        <a:graphic>
          <a:graphicData uri="http://schemas.openxmlformats.org/drawingml/2006/table">
            <a:tbl>
              <a:tblPr rtl="1"/>
              <a:tblGrid>
                <a:gridCol w="426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22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62041"/>
              </p:ext>
            </p:extLst>
          </p:nvPr>
        </p:nvGraphicFramePr>
        <p:xfrm>
          <a:off x="4954137" y="1523999"/>
          <a:ext cx="4263102" cy="2540322"/>
        </p:xfrm>
        <a:graphic>
          <a:graphicData uri="http://schemas.openxmlformats.org/drawingml/2006/table">
            <a:tbl>
              <a:tblPr rtl="1"/>
              <a:tblGrid>
                <a:gridCol w="213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3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انجام مطالعات آماری و داده کاوی به منظور </a:t>
                      </a:r>
                      <a:r>
                        <a:rPr lang="fa-IR" sz="1500" b="0" i="0" u="none" strike="noStrike" kern="1200" dirty="0" err="1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مدلسازی</a:t>
                      </a: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و پیش بینی رفتار فرآیند تولید</a:t>
                      </a:r>
                      <a:endParaRPr lang="en-US" sz="15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SP97-06-07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نوآوری در تولید و ارائه خدمات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نوآوری و بهبود در زنجیره عرضه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05615"/>
              </p:ext>
            </p:extLst>
          </p:nvPr>
        </p:nvGraphicFramePr>
        <p:xfrm>
          <a:off x="614366" y="1521396"/>
          <a:ext cx="4259961" cy="2544995"/>
        </p:xfrm>
        <a:graphic>
          <a:graphicData uri="http://schemas.openxmlformats.org/drawingml/2006/table">
            <a:tbl>
              <a:tblPr rtl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تحقیق و توسعه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پیمان نهاوندی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57352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علیرضا مختاری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97/09/01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98/09/01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smtClean="0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2000" b="1" kern="0" spc="-30" smtClean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446" y="792681"/>
            <a:ext cx="666000" cy="666000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789650610"/>
              </p:ext>
            </p:extLst>
          </p:nvPr>
        </p:nvGraphicFramePr>
        <p:xfrm>
          <a:off x="631486" y="4533900"/>
          <a:ext cx="4197689" cy="18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68531"/>
              </p:ext>
            </p:extLst>
          </p:nvPr>
        </p:nvGraphicFramePr>
        <p:xfrm>
          <a:off x="4954137" y="4129640"/>
          <a:ext cx="4262566" cy="2293200"/>
        </p:xfrm>
        <a:graphic>
          <a:graphicData uri="http://schemas.openxmlformats.org/drawingml/2006/table">
            <a:tbl>
              <a:tblPr rtl="1"/>
              <a:tblGrid>
                <a:gridCol w="14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45035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34388"/>
              </p:ext>
            </p:extLst>
          </p:nvPr>
        </p:nvGraphicFramePr>
        <p:xfrm>
          <a:off x="443343" y="9335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43" y="933504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058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14800" y="910774"/>
            <a:ext cx="5172075" cy="43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95146"/>
              </p:ext>
            </p:extLst>
          </p:nvPr>
        </p:nvGraphicFramePr>
        <p:xfrm>
          <a:off x="230692" y="1626889"/>
          <a:ext cx="9438288" cy="3451954"/>
        </p:xfrm>
        <a:graphic>
          <a:graphicData uri="http://schemas.openxmlformats.org/drawingml/2006/table">
            <a:tbl>
              <a:tblPr rtl="1"/>
              <a:tblGrid>
                <a:gridCol w="47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127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694281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8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5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مطالعات کتابخانه ای و الگوبرداری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خروجی ها و یافته های مطالعات و الگوبرداری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نتیجه مطالعات و الگوبرداری ها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جمع آوری و آماده سازی داده ها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فهرست ورودی های داده کاوی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ورودی های داده کاوی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30%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تجزیه و تحلیل داده ها (داده کاوی)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داده کاوی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98/06/15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داده کاوی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97/12/15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راستی آزمایی مدل ها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راستی آزمایی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98/07/01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جمع بندی و تهیه گزارش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نهایی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98/09/01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05720"/>
                  </a:ext>
                </a:extLst>
              </a:tr>
              <a:tr h="35097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1" y="792681"/>
            <a:ext cx="664809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9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12" y="471180"/>
            <a:ext cx="2237447" cy="11865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26743"/>
              </p:ext>
            </p:extLst>
          </p:nvPr>
        </p:nvGraphicFramePr>
        <p:xfrm>
          <a:off x="819624" y="1692165"/>
          <a:ext cx="8654576" cy="4708635"/>
        </p:xfrm>
        <a:graphic>
          <a:graphicData uri="http://schemas.openxmlformats.org/drawingml/2006/table">
            <a:tbl>
              <a:tblPr rtl="1"/>
              <a:tblGrid>
                <a:gridCol w="865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راستی آزمایی در مرحله تایید مدیرعامل جهت ابلاغ به واحد تولید همچنان متوقف</a:t>
                      </a:r>
                      <a:r>
                        <a:rPr lang="fa-I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مانده است.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0148" y="793748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2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dirty="0"/>
              <a:t>افزایش سهم بودجه فعالیت های تحقیق و توسعه در سبد کسب و کار </a:t>
            </a:r>
            <a:r>
              <a:rPr lang="fa-IR" dirty="0" smtClean="0"/>
              <a:t>شرکت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E2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B Nazanin" panose="00000400000000000000" pitchFamily="2" charset="-78"/>
              </a:rPr>
              <a:t>منتهی به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CAE2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B Nazanin" panose="00000400000000000000" pitchFamily="2" charset="-78"/>
              </a:rPr>
              <a:t>آذر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E2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B Nazanin" panose="00000400000000000000" pitchFamily="2" charset="-78"/>
              </a:rPr>
              <a:t>ماه سال 1397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srgbClr val="CAE2FF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338E89"/>
                </a:solidFill>
                <a:effectLst/>
                <a:uLnTx/>
                <a:uFillTx/>
                <a:latin typeface="Arial" pitchFamily="34" charset="0"/>
                <a:ea typeface="+mn-ea"/>
                <a:cs typeface="B Nazanin" panose="00000400000000000000" pitchFamily="2" charset="-78"/>
              </a:rPr>
              <a:t>SP97-06-0</a:t>
            </a:r>
            <a:r>
              <a:rPr lang="en-US" sz="2800" spc="-40" dirty="0">
                <a:solidFill>
                  <a:srgbClr val="338E89"/>
                </a:solidFill>
                <a:cs typeface="B Nazanin" panose="00000400000000000000" pitchFamily="2" charset="-78"/>
              </a:rPr>
              <a:t>6</a:t>
            </a:r>
            <a:endParaRPr kumimoji="0" lang="en-US" sz="2800" b="0" i="0" u="none" strike="noStrike" kern="1200" cap="none" spc="-40" normalizeH="0" baseline="0" noProof="0" dirty="0">
              <a:ln>
                <a:noFill/>
              </a:ln>
              <a:solidFill>
                <a:srgbClr val="338E89"/>
              </a:solidFill>
              <a:effectLst/>
              <a:uLnTx/>
              <a:uFillTx/>
              <a:latin typeface="Arial" pitchFamily="34" charset="0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1818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427860" y="3998271"/>
          <a:ext cx="3465451" cy="1863225"/>
        </p:xfrm>
        <a:graphic>
          <a:graphicData uri="http://schemas.openxmlformats.org/drawingml/2006/table">
            <a:tbl>
              <a:tblPr rtl="1"/>
              <a:tblGrid>
                <a:gridCol w="346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1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1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1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025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18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953924" y="1881187"/>
          <a:ext cx="3463770" cy="2064012"/>
        </p:xfrm>
        <a:graphic>
          <a:graphicData uri="http://schemas.openxmlformats.org/drawingml/2006/table">
            <a:tbl>
              <a:tblPr rtl="1"/>
              <a:tblGrid>
                <a:gridCol w="173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26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1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2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افزایش سهم بودجه فعالیت های تحقیق و توسعه در سبد کسب و کار شرکت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1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SP97-06-06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نوآوری در تولید و ارائه خدمات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4972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نوآوری و بهبود در زنجیره عرضه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87808"/>
              </p:ext>
            </p:extLst>
          </p:nvPr>
        </p:nvGraphicFramePr>
        <p:xfrm>
          <a:off x="1427860" y="1879073"/>
          <a:ext cx="3461219" cy="2067810"/>
        </p:xfrm>
        <a:graphic>
          <a:graphicData uri="http://schemas.openxmlformats.org/drawingml/2006/table">
            <a:tbl>
              <a:tblPr rtl="1"/>
              <a:tblGrid>
                <a:gridCol w="173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6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طرح و برنامه و راهبرد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6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سید منصور رضویان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6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2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4659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مدیرعامل و اعضای هیئت مدیره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203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1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97/09/01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98/01/01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271962" y="1382941"/>
            <a:ext cx="4354513" cy="351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148" tIns="37148" rIns="37148" bIns="37148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35000"/>
              </a:spcBef>
              <a:spcAft>
                <a:spcPct val="0"/>
              </a:spcAft>
            </a:pPr>
            <a:endParaRPr lang="fa-IR" sz="1056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314591" y="1382201"/>
            <a:ext cx="3727589" cy="3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625" b="1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1625" b="1" kern="0" spc="-24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4487" y="1286991"/>
            <a:ext cx="541125" cy="541125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2565597732"/>
              </p:ext>
            </p:extLst>
          </p:nvPr>
        </p:nvGraphicFramePr>
        <p:xfrm>
          <a:off x="1441771" y="4326733"/>
          <a:ext cx="3410622" cy="151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28254"/>
              </p:ext>
            </p:extLst>
          </p:nvPr>
        </p:nvGraphicFramePr>
        <p:xfrm>
          <a:off x="4953923" y="3998270"/>
          <a:ext cx="3463336" cy="1863224"/>
        </p:xfrm>
        <a:graphic>
          <a:graphicData uri="http://schemas.openxmlformats.org/drawingml/2006/table">
            <a:tbl>
              <a:tblPr rtl="1"/>
              <a:tblGrid>
                <a:gridCol w="115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44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15444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365911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1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06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1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1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1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80%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06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1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60%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385306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1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585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75%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585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80809"/>
              </p:ext>
            </p:extLst>
          </p:nvPr>
        </p:nvGraphicFramePr>
        <p:xfrm>
          <a:off x="1288904" y="1401411"/>
          <a:ext cx="742950" cy="62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904" y="1401411"/>
                        <a:ext cx="742950" cy="626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278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271964" y="1382941"/>
            <a:ext cx="4202311" cy="351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148" tIns="37148" rIns="37148" bIns="37148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35000"/>
              </a:spcBef>
              <a:spcAft>
                <a:spcPct val="0"/>
              </a:spcAft>
            </a:pPr>
            <a:endParaRPr lang="fa-IR" sz="1056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314591" y="1382201"/>
            <a:ext cx="3727589" cy="3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625" b="1" kern="0" spc="-24">
                <a:solidFill>
                  <a:srgbClr val="FFFFFF"/>
                </a:solidFill>
                <a:latin typeface="Arial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6632"/>
              </p:ext>
            </p:extLst>
          </p:nvPr>
        </p:nvGraphicFramePr>
        <p:xfrm>
          <a:off x="1116125" y="1964786"/>
          <a:ext cx="7668609" cy="3774549"/>
        </p:xfrm>
        <a:graphic>
          <a:graphicData uri="http://schemas.openxmlformats.org/drawingml/2006/table">
            <a:tbl>
              <a:tblPr rtl="1"/>
              <a:tblGrid>
                <a:gridCol w="3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916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189103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551413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551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5343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1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2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0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1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1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1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1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8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بررسی وضع موجود و الگوبرداری از شرکت های مشابه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10%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الگوبرداری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97/09/15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الگوبرداری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97/9/15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10%</a:t>
                      </a:r>
                      <a:endParaRPr lang="fa-IR" sz="11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4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محاسبه سوابق هزینه سال های گذشته مرتبط با تحقیق و توسعه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25%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روند هزینه های مرتبط با تحقیق و توسعه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در حال تهیه گزارش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25%</a:t>
                      </a:r>
                      <a:endParaRPr lang="fa-IR" sz="11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0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برآورد هزینه های آتی تحقیق و توسعه بر اساس استراتژی های شرکت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25%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روند هزینه های آتی مرتبط با تحقیق و توسعه در افق استراتژی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97/11/15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برآورد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97/11/15</a:t>
                      </a:r>
                      <a:endParaRPr lang="fa-IR" sz="11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25%</a:t>
                      </a:r>
                      <a:endParaRPr lang="fa-IR" sz="11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5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تعیین سیاست نحوه تخمین و تخصیص بودجه مستقل برای واحد تحقیق و توسعه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20%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سیاست تعیین بودجه برای واحد تحقیق و توسعه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97/12/01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97/12/01</a:t>
                      </a:r>
                      <a:endParaRPr lang="fa-IR" sz="11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20%</a:t>
                      </a:r>
                      <a:endParaRPr lang="fa-IR" sz="11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0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تعریف سرفصل بودجه در ردیف بودجه سالیانه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سرفصل</a:t>
                      </a:r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بودجه تحقیق و توسعه در ردیف بودجه سالیانه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97/12/15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سرفصل</a:t>
                      </a:r>
                      <a:r>
                        <a:rPr lang="fa-I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بودجه تحقیق و توسعه در ردیف بودجه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0" dirty="0" smtClean="0">
                          <a:cs typeface="B Nazanin" pitchFamily="2" charset="-78"/>
                        </a:rPr>
                        <a:t>97/12/15</a:t>
                      </a:r>
                      <a:endParaRPr lang="fa-IR" sz="1100" b="0" dirty="0"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0" dirty="0" smtClean="0">
                          <a:cs typeface="B Nazanin" pitchFamily="2" charset="-78"/>
                        </a:rPr>
                        <a:t>15%</a:t>
                      </a:r>
                      <a:endParaRPr lang="fa-IR" sz="1100" b="0" dirty="0"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6</a:t>
                      </a:r>
                      <a:endParaRPr lang="fa-IR" sz="11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تصویب بودجه در هیئت مدیره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5%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بودجه مصوب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98/01/01</a:t>
                      </a: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بودجه</a:t>
                      </a:r>
                      <a:r>
                        <a:rPr lang="fa-I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مصوب واحد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0" dirty="0" smtClean="0">
                          <a:cs typeface="B Nazanin" pitchFamily="2" charset="-78"/>
                        </a:rPr>
                        <a:t>98/01/01</a:t>
                      </a:r>
                      <a:endParaRPr lang="fa-IR" sz="1100" b="0" dirty="0"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0" dirty="0" smtClean="0">
                          <a:cs typeface="B Nazanin" pitchFamily="2" charset="-78"/>
                        </a:rPr>
                        <a:t>5%</a:t>
                      </a:r>
                      <a:endParaRPr lang="fa-IR" sz="1100" b="0" dirty="0"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313644"/>
                  </a:ext>
                </a:extLst>
              </a:tr>
              <a:tr h="28516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2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2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2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2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2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0%</a:t>
                      </a:r>
                      <a:endParaRPr lang="fa-IR" sz="12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7739" marR="7739" marT="773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2" y="1286991"/>
            <a:ext cx="540157" cy="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8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3105" y="1025771"/>
            <a:ext cx="1817926" cy="964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98216"/>
              </p:ext>
            </p:extLst>
          </p:nvPr>
        </p:nvGraphicFramePr>
        <p:xfrm>
          <a:off x="1594632" y="2017823"/>
          <a:ext cx="7031843" cy="3825771"/>
        </p:xfrm>
        <a:graphic>
          <a:graphicData uri="http://schemas.openxmlformats.org/drawingml/2006/table">
            <a:tbl>
              <a:tblPr rtl="1"/>
              <a:tblGrid>
                <a:gridCol w="703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9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3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3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7739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به</a:t>
                      </a:r>
                      <a:r>
                        <a:rPr lang="fa-IR" sz="1100" b="0" i="0" u="none" strike="noStrike" kern="1200" baseline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دلیل برگزاری گردهمایی علمی و جابجایی مدیر واحد، این مرحله به تاخیر افتاده است.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3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3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1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87750" marR="8775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271962" y="1382941"/>
            <a:ext cx="4354513" cy="351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148" tIns="37148" rIns="37148" bIns="37148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35000"/>
              </a:spcBef>
              <a:spcAft>
                <a:spcPct val="0"/>
              </a:spcAft>
            </a:pPr>
            <a:endParaRPr lang="fa-IR" sz="1056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314591" y="1382201"/>
            <a:ext cx="3727589" cy="3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625" b="1" kern="0" spc="-24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058" y="1287858"/>
            <a:ext cx="541125" cy="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12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dirty="0"/>
              <a:t>مشارکت با مرکز تحقیقات وزارت راه و نهادهای دانشگاهی جهت بررسی و بازنگری پهنه بندی جغرافیایی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منتهی به </a:t>
            </a:r>
            <a:r>
              <a:rPr lang="fa-IR" sz="2000" b="1" dirty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آذر 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ماه سال 1397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spc="-40" dirty="0" smtClean="0">
                <a:solidFill>
                  <a:srgbClr val="338E89"/>
                </a:solidFill>
                <a:cs typeface="B Nazanin" panose="00000400000000000000" pitchFamily="2" charset="-78"/>
              </a:rPr>
              <a:t>SP97-07-03</a:t>
            </a:r>
            <a:endParaRPr lang="en-US" sz="2800" spc="-40" dirty="0">
              <a:solidFill>
                <a:srgbClr val="338E8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48706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راهنمای تکمیل گزارش </a:t>
            </a:r>
            <a:r>
              <a:rPr lang="fa-IR" sz="1600" dirty="0" smtClean="0"/>
              <a:t>(ادامه)</a:t>
            </a:r>
            <a:endParaRPr lang="fa-IR" dirty="0"/>
          </a:p>
        </p:txBody>
      </p:sp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048" y="1007620"/>
            <a:ext cx="8964481" cy="5435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cs typeface="B Nazanin" pitchFamily="2" charset="-78"/>
              </a:rPr>
              <a:t>جهت مشاهده فرم اقدام استراتژیک مصوب می توانید با </a:t>
            </a:r>
            <a:r>
              <a:rPr lang="fa-IR" sz="2000" kern="0" dirty="0" err="1" smtClean="0">
                <a:cs typeface="B Nazanin" pitchFamily="2" charset="-78"/>
              </a:rPr>
              <a:t>دبل</a:t>
            </a:r>
            <a:r>
              <a:rPr lang="fa-IR" sz="2000" kern="0" dirty="0" smtClean="0">
                <a:cs typeface="B Nazanin" pitchFamily="2" charset="-78"/>
              </a:rPr>
              <a:t> کلیک روی </a:t>
            </a:r>
            <a:r>
              <a:rPr lang="fa-IR" sz="2000" kern="0" dirty="0" err="1" smtClean="0">
                <a:cs typeface="B Nazanin" pitchFamily="2" charset="-78"/>
              </a:rPr>
              <a:t>آیکون</a:t>
            </a:r>
            <a:r>
              <a:rPr lang="fa-IR" sz="2000" kern="0" dirty="0" smtClean="0">
                <a:cs typeface="B Nazanin" pitchFamily="2" charset="-78"/>
              </a:rPr>
              <a:t> </a:t>
            </a:r>
            <a:r>
              <a:rPr lang="fa-IR" sz="2000" kern="0" dirty="0" err="1" smtClean="0">
                <a:cs typeface="B Nazanin" pitchFamily="2" charset="-78"/>
              </a:rPr>
              <a:t>اکسل</a:t>
            </a:r>
            <a:r>
              <a:rPr lang="fa-IR" sz="2000" kern="0" dirty="0" smtClean="0">
                <a:cs typeface="B Nazanin" pitchFamily="2" charset="-78"/>
              </a:rPr>
              <a:t> بالای جدول اسلاید اول، فرم مصوب اقدام مربوطه را در قالب فایل </a:t>
            </a:r>
            <a:r>
              <a:rPr lang="fa-IR" sz="2000" kern="0" dirty="0" err="1" smtClean="0">
                <a:cs typeface="B Nazanin" pitchFamily="2" charset="-78"/>
              </a:rPr>
              <a:t>اکسلی</a:t>
            </a:r>
            <a:r>
              <a:rPr lang="fa-IR" sz="2000" kern="0" dirty="0" smtClean="0">
                <a:cs typeface="B Nazanin" pitchFamily="2" charset="-78"/>
              </a:rPr>
              <a:t> که باز خواهد شد، مشاهده نمایید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cs typeface="B Nazanin" pitchFamily="2" charset="-78"/>
              </a:rPr>
              <a:t>در اسلاید دوم، فعالیت های اصلی اقدام استراتژیک، خروجی هر فعالیت و وزن آن از فرم اقدام استراتژیک استخراج و ثبت شده است. جهت تکمیل این اسلاید، خروجی هر فعالیتی که انجام شده، تاریخ تکمیل و درصد انجام آن فعالیت (از 0 تا 100 درصد) را درج نمایید. در سطر آخر نیز درصد پیشرفت واقعی (که در اسلاید اول محاسبه نمودید) درج می گردد.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cs typeface="B Nazanin" pitchFamily="2" charset="-78"/>
              </a:rPr>
              <a:t>اسلاید سوم شامل دلایل ریشه ای عدم تحقق برنامه ها می باشد که می بایست شناسایی و تحلیل گردد و در </a:t>
            </a:r>
            <a:r>
              <a:rPr lang="fa-IR" sz="2000" kern="0" dirty="0" err="1" smtClean="0">
                <a:cs typeface="B Nazanin" pitchFamily="2" charset="-78"/>
              </a:rPr>
              <a:t>سطرهای</a:t>
            </a:r>
            <a:r>
              <a:rPr lang="fa-IR" sz="2000" kern="0" dirty="0" smtClean="0">
                <a:cs typeface="B Nazanin" pitchFamily="2" charset="-78"/>
              </a:rPr>
              <a:t> مربوطه ثبت گردد. همچنین اگر چالشی در اجرای اقدام استراتژیک وجود دارد (از قبیل عدم تامین مالی، تاثیرات محیطی، تغییرات سیاست های شرکت در سطح مدیریت ارشد و ...) در </a:t>
            </a:r>
            <a:r>
              <a:rPr lang="fa-IR" sz="2000" kern="0" dirty="0" err="1" smtClean="0">
                <a:cs typeface="B Nazanin" pitchFamily="2" charset="-78"/>
              </a:rPr>
              <a:t>سطرهای</a:t>
            </a:r>
            <a:r>
              <a:rPr lang="fa-IR" sz="2000" kern="0" dirty="0" smtClean="0">
                <a:cs typeface="B Nazanin" pitchFamily="2" charset="-78"/>
              </a:rPr>
              <a:t> مربوطه درج می گردد.</a:t>
            </a:r>
            <a:endParaRPr lang="fa-IR" sz="2000" kern="0" dirty="0">
              <a:cs typeface="B Nazanin" pitchFamily="2" charset="-78"/>
            </a:endParaRP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 smtClean="0">
                <a:cs typeface="B Nazanin" pitchFamily="2" charset="-78"/>
              </a:rPr>
              <a:t>پیشاپیش از مشارکت، تخصیص زمان و تلاش شما در جهت تحقق اهداف استراتژیک شرکت </a:t>
            </a:r>
            <a:r>
              <a:rPr lang="fa-IR" sz="2000" kern="0" dirty="0" err="1" smtClean="0">
                <a:cs typeface="B Nazanin" pitchFamily="2" charset="-78"/>
              </a:rPr>
              <a:t>سپاسگزاریم</a:t>
            </a:r>
            <a:r>
              <a:rPr lang="fa-IR" sz="2000" kern="0" dirty="0" smtClean="0">
                <a:cs typeface="B Nazanin" pitchFamily="2" charset="-78"/>
              </a:rPr>
              <a:t>.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endParaRPr lang="fa-IR" sz="1000" kern="0" dirty="0">
              <a:cs typeface="B Nazanin" pitchFamily="2" charset="-78"/>
            </a:endParaRPr>
          </a:p>
          <a:p>
            <a:pPr marL="114300" lvl="1" algn="just" rtl="1">
              <a:lnSpc>
                <a:spcPct val="110000"/>
              </a:lnSpc>
              <a:spcBef>
                <a:spcPts val="0"/>
              </a:spcBef>
              <a:buSzPct val="110000"/>
              <a:defRPr/>
            </a:pPr>
            <a:r>
              <a:rPr lang="fa-IR" sz="2000" kern="0" dirty="0" smtClean="0">
                <a:cs typeface="B Nazanin" pitchFamily="2" charset="-78"/>
              </a:rPr>
              <a:t>                                                                                        دفتر مدیریت استراتژیک</a:t>
            </a:r>
          </a:p>
          <a:p>
            <a:pPr marL="114300" lvl="1" algn="just" rtl="1">
              <a:lnSpc>
                <a:spcPct val="110000"/>
              </a:lnSpc>
              <a:spcBef>
                <a:spcPts val="0"/>
              </a:spcBef>
              <a:buSzPct val="110000"/>
              <a:defRPr/>
            </a:pPr>
            <a:r>
              <a:rPr lang="fa-IR" sz="2000" kern="0" dirty="0" smtClean="0">
                <a:cs typeface="B Nazanin" pitchFamily="2" charset="-78"/>
              </a:rPr>
              <a:t>                                                                                      </a:t>
            </a:r>
            <a:r>
              <a:rPr lang="fa-IR" sz="2000" kern="0" dirty="0">
                <a:cs typeface="B Nazanin" pitchFamily="2" charset="-78"/>
              </a:rPr>
              <a:t>واحد طرح و برنامه و راهبرد</a:t>
            </a:r>
            <a:endParaRPr lang="fa-IR" sz="2000" kern="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952381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4366" y="4129641"/>
          <a:ext cx="4265170" cy="2293200"/>
        </p:xfrm>
        <a:graphic>
          <a:graphicData uri="http://schemas.openxmlformats.org/drawingml/2006/table">
            <a:tbl>
              <a:tblPr rtl="1"/>
              <a:tblGrid>
                <a:gridCol w="426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22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03409"/>
              </p:ext>
            </p:extLst>
          </p:nvPr>
        </p:nvGraphicFramePr>
        <p:xfrm>
          <a:off x="4954137" y="1523999"/>
          <a:ext cx="4263102" cy="2540322"/>
        </p:xfrm>
        <a:graphic>
          <a:graphicData uri="http://schemas.openxmlformats.org/drawingml/2006/table">
            <a:tbl>
              <a:tblPr rtl="1"/>
              <a:tblGrid>
                <a:gridCol w="213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3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مشارکت با مرکز تحقیقات وزارت راه و نهادهای دانشگاهی جهت بررسی و بازنگری پهنه بندی جغرافیایی	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SP97-07-03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ارتقاء سبد محصولات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توسعه و تنوع بخشی به سبد محصولات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50911"/>
              </p:ext>
            </p:extLst>
          </p:nvPr>
        </p:nvGraphicFramePr>
        <p:xfrm>
          <a:off x="614366" y="1521396"/>
          <a:ext cx="4259961" cy="2544995"/>
        </p:xfrm>
        <a:graphic>
          <a:graphicData uri="http://schemas.openxmlformats.org/drawingml/2006/table">
            <a:tbl>
              <a:tblPr rtl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تحقیق و توسعه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سارا فروتن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57352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غفار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افشاری - دانشکده حمل و نقل دانشگاه اصفهان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97/09/15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98/09/15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smtClean="0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2000" b="1" kern="0" spc="-30" smtClean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446" y="792681"/>
            <a:ext cx="666000" cy="666000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3499772849"/>
              </p:ext>
            </p:extLst>
          </p:nvPr>
        </p:nvGraphicFramePr>
        <p:xfrm>
          <a:off x="631486" y="4533900"/>
          <a:ext cx="4197689" cy="18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954137" y="4129640"/>
          <a:ext cx="4262566" cy="2293200"/>
        </p:xfrm>
        <a:graphic>
          <a:graphicData uri="http://schemas.openxmlformats.org/drawingml/2006/table">
            <a:tbl>
              <a:tblPr rtl="1"/>
              <a:tblGrid>
                <a:gridCol w="14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45035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05753"/>
              </p:ext>
            </p:extLst>
          </p:nvPr>
        </p:nvGraphicFramePr>
        <p:xfrm>
          <a:off x="463093" y="9098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93" y="90986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662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14800" y="910774"/>
            <a:ext cx="5172075" cy="43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8057"/>
              </p:ext>
            </p:extLst>
          </p:nvPr>
        </p:nvGraphicFramePr>
        <p:xfrm>
          <a:off x="230692" y="1626889"/>
          <a:ext cx="9438288" cy="3695839"/>
        </p:xfrm>
        <a:graphic>
          <a:graphicData uri="http://schemas.openxmlformats.org/drawingml/2006/table">
            <a:tbl>
              <a:tblPr rtl="1"/>
              <a:tblGrid>
                <a:gridCol w="47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127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694281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8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5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B Nazanin" panose="00000400000000000000" pitchFamily="2" charset="-78"/>
                        </a:rPr>
                        <a:t>عقد قرارداد با مشاور</a:t>
                      </a:r>
                      <a:endParaRPr lang="fa-IR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قرارداد</a:t>
                      </a:r>
                      <a:r>
                        <a:rPr lang="fa-IR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مشاوره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97/12/29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پیش</a:t>
                      </a:r>
                      <a:r>
                        <a:rPr lang="fa-IR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نویس قرارداد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98/01/01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مطالعات اولیه در مورد مناطق مختلف آب و هوایی استان  به تفکیک ایستگاههای هواشناسی</a:t>
                      </a:r>
                      <a:endParaRPr lang="fa-IR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مطالعات اولیه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98/03/01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B Nazanin" panose="00000400000000000000" pitchFamily="2" charset="-78"/>
                        </a:rPr>
                        <a:t>تعیین محورهای اصلی وشریانهای اصلی استان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محورهای اصلی وشریانهای اصلی استان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98/06/01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B Nazanin" panose="00000400000000000000" pitchFamily="2" charset="-78"/>
                        </a:rPr>
                        <a:t>طراحی قیر مناسب با هر محور و انجام آزمایشات کامل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B Nazanin" panose="00000400000000000000" pitchFamily="2" charset="-78"/>
                        </a:rPr>
                        <a:t>SHRP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ارائه مشخصات فنی و نتایج آزمایش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98/10/01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  <a:endParaRPr lang="fa-IR" sz="1300" b="1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B Nazanin" panose="00000400000000000000" pitchFamily="2" charset="-78"/>
                        </a:rPr>
                        <a:t>تهیه گزارش و نقشه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B Nazanin" panose="00000400000000000000" pitchFamily="2" charset="-78"/>
                        </a:rPr>
                        <a:t>GIS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نهایی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98/11/15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05720"/>
                  </a:ext>
                </a:extLst>
              </a:tr>
              <a:tr h="35097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1" y="792681"/>
            <a:ext cx="664809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123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12" y="471180"/>
            <a:ext cx="2237447" cy="11865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81139"/>
              </p:ext>
            </p:extLst>
          </p:nvPr>
        </p:nvGraphicFramePr>
        <p:xfrm>
          <a:off x="819624" y="1692165"/>
          <a:ext cx="8654576" cy="4708635"/>
        </p:xfrm>
        <a:graphic>
          <a:graphicData uri="http://schemas.openxmlformats.org/drawingml/2006/table">
            <a:tbl>
              <a:tblPr rtl="1"/>
              <a:tblGrid>
                <a:gridCol w="865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r>
                        <a:rPr lang="fa-IR" sz="1400" b="0" i="0" u="none" strike="noStrike" kern="120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پروژه توسط معاونت بازرگالنی متوقف شده به دلیل اینکه معتقدند پروژه توجیه اقتصادی ندارد.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0148" y="793748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45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Documents and Settings\Khanbabaie_F\My Documents\My Pictures\Microsoft Clip Organizer\j043774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600" y="1018312"/>
            <a:ext cx="4504031" cy="407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 bwMode="auto">
          <a:xfrm>
            <a:off x="0" y="2337954"/>
            <a:ext cx="9906000" cy="976745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idx="4294967295"/>
          </p:nvPr>
        </p:nvSpPr>
        <p:spPr>
          <a:xfrm>
            <a:off x="0" y="2402031"/>
            <a:ext cx="9906000" cy="3968750"/>
          </a:xfrm>
          <a:ln>
            <a:noFill/>
          </a:ln>
        </p:spPr>
        <p:txBody>
          <a:bodyPr rtlCol="0">
            <a:normAutofit/>
          </a:bodyPr>
          <a:lstStyle/>
          <a:p>
            <a:pPr algn="ctr" rt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ln w="19050">
                  <a:noFill/>
                </a:ln>
                <a:solidFill>
                  <a:srgbClr val="6699FF"/>
                </a:solidFill>
                <a:latin typeface="+mj-lt"/>
                <a:ea typeface="+mj-ea"/>
                <a:cs typeface="B Nazanin" pitchFamily="2" charset="-78"/>
              </a:rPr>
              <a:t>با </a:t>
            </a:r>
            <a:r>
              <a:rPr lang="fa-IR" sz="4000" b="1" dirty="0" err="1" smtClean="0">
                <a:ln w="19050">
                  <a:noFill/>
                </a:ln>
                <a:solidFill>
                  <a:srgbClr val="6699FF"/>
                </a:solidFill>
                <a:latin typeface="+mj-lt"/>
                <a:ea typeface="+mj-ea"/>
                <a:cs typeface="B Nazanin" pitchFamily="2" charset="-78"/>
              </a:rPr>
              <a:t>تشكر</a:t>
            </a:r>
            <a:r>
              <a:rPr lang="fa-IR" sz="4000" b="1" dirty="0" smtClean="0">
                <a:ln w="19050">
                  <a:noFill/>
                </a:ln>
                <a:solidFill>
                  <a:srgbClr val="6699FF"/>
                </a:solidFill>
                <a:latin typeface="+mj-lt"/>
                <a:ea typeface="+mj-ea"/>
                <a:cs typeface="B Nazanin" pitchFamily="2" charset="-78"/>
              </a:rPr>
              <a:t> از توجه شما</a:t>
            </a:r>
          </a:p>
          <a:p>
            <a:pPr algn="ctr" rt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2800" b="1" dirty="0">
              <a:solidFill>
                <a:srgbClr val="C00000"/>
              </a:solidFill>
              <a:latin typeface="+mj-lt"/>
              <a:ea typeface="+mj-ea"/>
            </a:endParaRPr>
          </a:p>
          <a:p>
            <a:pPr algn="ctr" rt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a-IR" sz="4800" b="1" dirty="0" smtClean="0">
              <a:solidFill>
                <a:srgbClr val="C00000"/>
              </a:solidFill>
              <a:latin typeface="+mj-lt"/>
              <a:ea typeface="+mj-ea"/>
              <a:cs typeface="B Nazanin" pitchFamily="2" charset="-78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a-IR" sz="2400" b="1" dirty="0">
                <a:solidFill>
                  <a:srgbClr val="6699FF"/>
                </a:solidFill>
                <a:latin typeface="+mj-lt"/>
                <a:ea typeface="+mj-ea"/>
              </a:rPr>
              <a:t>مدیریت تحقیق و توسعه</a:t>
            </a:r>
          </a:p>
          <a:p>
            <a:pPr algn="ctr" rt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400" b="1" dirty="0" smtClean="0">
                <a:solidFill>
                  <a:srgbClr val="6699FF"/>
                </a:solidFill>
                <a:latin typeface="+mj-lt"/>
                <a:ea typeface="+mj-ea"/>
                <a:cs typeface="B Nazanin" pitchFamily="2" charset="-78"/>
              </a:rPr>
              <a:t>تاریخ تهیه گزارش: ***</a:t>
            </a:r>
            <a:endParaRPr lang="en-US" sz="2400" b="1" dirty="0">
              <a:solidFill>
                <a:srgbClr val="6699FF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00375" y="76200"/>
            <a:ext cx="6829425" cy="8667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261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420" y="1130300"/>
            <a:ext cx="3125391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فهرست اقدامات استراتژیک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30811" y="1280889"/>
            <a:ext cx="5943270" cy="452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انجام مطالعات فنی و اجرای اقدامات لازم جهت برآورد سازی الزامات زیست </a:t>
            </a:r>
            <a:r>
              <a:rPr lang="fa-IR" sz="2000" kern="0" dirty="0" smtClean="0">
                <a:cs typeface="B Nazanin" pitchFamily="2" charset="-78"/>
              </a:rPr>
              <a:t>محیطی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بازنگری نقشه راه تحقیق و توسعه در راستای </a:t>
            </a:r>
            <a:r>
              <a:rPr lang="fa-IR" sz="2000" kern="0" dirty="0" err="1">
                <a:cs typeface="B Nazanin" pitchFamily="2" charset="-78"/>
              </a:rPr>
              <a:t>استراتژی‌های</a:t>
            </a:r>
            <a:r>
              <a:rPr lang="fa-IR" sz="2000" kern="0" dirty="0">
                <a:cs typeface="B Nazanin" pitchFamily="2" charset="-78"/>
              </a:rPr>
              <a:t> جدید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انجام مطالعات و تحقیقات در نوآوری جهت بسته بندی و حمل محصول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بهبود فرآیندهای تحقیق و توسعه شرکت در تولید</a:t>
            </a:r>
            <a:br>
              <a:rPr lang="fa-IR" sz="2000" kern="0" dirty="0">
                <a:cs typeface="B Nazanin" pitchFamily="2" charset="-78"/>
              </a:rPr>
            </a:br>
            <a:r>
              <a:rPr lang="fa-IR" sz="2000" kern="0" dirty="0">
                <a:cs typeface="B Nazanin" pitchFamily="2" charset="-78"/>
              </a:rPr>
              <a:t> و زنجیره عرضه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cs typeface="B Nazanin" pitchFamily="2" charset="-78"/>
              </a:rPr>
              <a:t>انجام مطالعات آماری و داده کاوی به منظور </a:t>
            </a:r>
            <a:r>
              <a:rPr lang="fa-IR" sz="2000" kern="0" dirty="0" err="1">
                <a:cs typeface="B Nazanin" pitchFamily="2" charset="-78"/>
              </a:rPr>
              <a:t>مدلسازی</a:t>
            </a:r>
            <a:r>
              <a:rPr lang="fa-IR" sz="2000" kern="0" dirty="0">
                <a:cs typeface="B Nazanin" pitchFamily="2" charset="-78"/>
              </a:rPr>
              <a:t> و</a:t>
            </a:r>
            <a:br>
              <a:rPr lang="fa-IR" sz="2000" kern="0" dirty="0">
                <a:cs typeface="B Nazanin" pitchFamily="2" charset="-78"/>
              </a:rPr>
            </a:br>
            <a:r>
              <a:rPr lang="fa-IR" sz="2000" kern="0" dirty="0">
                <a:cs typeface="B Nazanin" pitchFamily="2" charset="-78"/>
              </a:rPr>
              <a:t> پیش بینی رفتار فرآیند تولید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r>
              <a:rPr lang="fa-IR" sz="2000" kern="0" dirty="0">
                <a:solidFill>
                  <a:srgbClr val="C00000"/>
                </a:solidFill>
                <a:cs typeface="B Nazanin" pitchFamily="2" charset="-78"/>
              </a:rPr>
              <a:t>مشارکت با مرکز تحقیقات وزارت راه و نهادهای دانشگاهی جهت بررسی و بازنگری پهنه بندی جغرافیایی</a:t>
            </a:r>
          </a:p>
          <a:p>
            <a:pPr marL="342900" lvl="1" indent="-228600" algn="just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endParaRPr lang="fa-IR" sz="2000" b="1" kern="0" dirty="0">
              <a:cs typeface="B Nazanin" pitchFamily="2" charset="-78"/>
            </a:endParaRPr>
          </a:p>
          <a:p>
            <a:pPr marL="342900" lvl="1" indent="-228600" algn="r" rtl="1">
              <a:lnSpc>
                <a:spcPct val="110000"/>
              </a:lnSpc>
              <a:spcBef>
                <a:spcPts val="1200"/>
              </a:spcBef>
              <a:buSzPct val="110000"/>
              <a:buFont typeface="Wingdings"/>
              <a:buChar char="§"/>
              <a:defRPr/>
            </a:pPr>
            <a:endParaRPr lang="en-US" sz="2000" b="1" kern="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421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dirty="0"/>
              <a:t>انجام مطالعات فنی و اجرای اقدامات لازم جهت برآورد سازی الزامات زیست محیطی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منتهی به </a:t>
            </a:r>
            <a:r>
              <a:rPr lang="fa-IR" sz="2000" b="1" dirty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آذر 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ماه سال 1397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spc="-40" dirty="0" smtClean="0">
                <a:solidFill>
                  <a:srgbClr val="338E89"/>
                </a:solidFill>
                <a:cs typeface="B Nazanin" panose="00000400000000000000" pitchFamily="2" charset="-78"/>
              </a:rPr>
              <a:t>SP97-01-01</a:t>
            </a:r>
            <a:endParaRPr lang="en-US" sz="2800" spc="-40" dirty="0">
              <a:solidFill>
                <a:srgbClr val="338E8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00595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4366" y="4129641"/>
          <a:ext cx="4265170" cy="2293200"/>
        </p:xfrm>
        <a:graphic>
          <a:graphicData uri="http://schemas.openxmlformats.org/drawingml/2006/table">
            <a:tbl>
              <a:tblPr rtl="1"/>
              <a:tblGrid>
                <a:gridCol w="426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0000"/>
                        </a:lnSpc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روند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pPr marL="57150" indent="0" algn="r" rtl="1" fontAlgn="ctr">
                        <a:lnSpc>
                          <a:spcPct val="110000"/>
                        </a:lnSpc>
                        <a:buFont typeface="Arial" pitchFamily="34" charset="0"/>
                        <a:buNone/>
                      </a:pPr>
                      <a:endParaRPr lang="fa-IR" sz="2200" b="1" i="0" u="none" strike="noStrike" dirty="0" smtClean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03451"/>
              </p:ext>
            </p:extLst>
          </p:nvPr>
        </p:nvGraphicFramePr>
        <p:xfrm>
          <a:off x="4954137" y="1523999"/>
          <a:ext cx="4263102" cy="2540322"/>
        </p:xfrm>
        <a:graphic>
          <a:graphicData uri="http://schemas.openxmlformats.org/drawingml/2006/table">
            <a:tbl>
              <a:tblPr rtl="1"/>
              <a:tblGrid>
                <a:gridCol w="213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3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0000"/>
                        </a:lnSpc>
                      </a:pPr>
                      <a:r>
                        <a:rPr lang="fa-IR" sz="1500" b="0" i="0" u="none" strike="noStrike" kern="1200" dirty="0" smtClean="0">
                          <a:solidFill>
                            <a:schemeClr val="tx1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انجام مطالعات فنی و اجرای اقدامات لازم جهت برآورد سازی الزامات زیست محیطی</a:t>
                      </a:r>
                      <a:endParaRPr lang="en-US" sz="1500" b="0" i="0" u="none" strike="noStrike" kern="1200" dirty="0">
                        <a:solidFill>
                          <a:schemeClr val="tx1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کد اقدام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SP97-01-01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هدف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3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 Nazanin" pitchFamily="2" charset="-78"/>
                        </a:rPr>
                        <a:t>بهبود عملکرد زیست محیطی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199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برنامه جامع استراتژیک مرتبط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Nazanin"/>
                          <a:ea typeface="+mn-ea"/>
                          <a:cs typeface="B Nazanin" pitchFamily="2" charset="-78"/>
                        </a:rPr>
                        <a:t>مدیریت انرژی و محیط زیست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71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6423"/>
              </p:ext>
            </p:extLst>
          </p:nvPr>
        </p:nvGraphicFramePr>
        <p:xfrm>
          <a:off x="614366" y="1521396"/>
          <a:ext cx="4259961" cy="2544995"/>
        </p:xfrm>
        <a:graphic>
          <a:graphicData uri="http://schemas.openxmlformats.org/drawingml/2006/table">
            <a:tbl>
              <a:tblPr rtl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واحد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مدیریت تحقیق و توسعه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متولی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نام مجری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err="1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الیاس</a:t>
                      </a: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 نیرومند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26199"/>
                  </a:ext>
                </a:extLst>
              </a:tr>
              <a:tr h="57352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تیم همکار اقدام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سعید بهنام – علیرضا مختاری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0910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شروع (برنامه ای)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97/09/15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تاريخ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پایان (برنامه ای)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B Nazanin"/>
                          <a:cs typeface="B Nazanin" pitchFamily="2" charset="-78"/>
                        </a:rPr>
                        <a:t>98/09/15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اجرای اقدام استراتژیک</a:t>
            </a:r>
            <a:endParaRPr lang="fa-IR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C8666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smtClean="0">
                <a:solidFill>
                  <a:srgbClr val="FFFFFF"/>
                </a:solidFill>
                <a:latin typeface="B Nazanin"/>
                <a:cs typeface="B Nazanin" pitchFamily="2" charset="-78"/>
              </a:rPr>
              <a:t>نماي كلي</a:t>
            </a:r>
            <a:endParaRPr lang="fa-IR" sz="2000" b="1" kern="0" spc="-30" smtClean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pic>
        <p:nvPicPr>
          <p:cNvPr id="26" name="Picture 25" descr="Magnify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446" y="792681"/>
            <a:ext cx="666000" cy="666000"/>
          </a:xfrm>
          <a:prstGeom prst="rect">
            <a:avLst/>
          </a:prstGeom>
        </p:spPr>
      </p:pic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2594389892"/>
              </p:ext>
            </p:extLst>
          </p:nvPr>
        </p:nvGraphicFramePr>
        <p:xfrm>
          <a:off x="631486" y="4533900"/>
          <a:ext cx="4197689" cy="18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35475"/>
              </p:ext>
            </p:extLst>
          </p:nvPr>
        </p:nvGraphicFramePr>
        <p:xfrm>
          <a:off x="4954137" y="4129640"/>
          <a:ext cx="4262566" cy="2293200"/>
        </p:xfrm>
        <a:graphic>
          <a:graphicData uri="http://schemas.openxmlformats.org/drawingml/2006/table">
            <a:tbl>
              <a:tblPr rtl="1"/>
              <a:tblGrid>
                <a:gridCol w="14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6">
                  <a:extLst>
                    <a:ext uri="{9D8B030D-6E8A-4147-A177-3AD203B41FA5}">
                      <a16:colId xmlns:a16="http://schemas.microsoft.com/office/drawing/2014/main" val="72834989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639004351"/>
                    </a:ext>
                  </a:extLst>
                </a:gridCol>
              </a:tblGrid>
              <a:tr h="45035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وضعیت پیشرفت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اقدام استراتژیک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 الی 95%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95% الی 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85% الی 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برنامه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ای</a:t>
                      </a:r>
                      <a:endParaRPr lang="fa-IR" sz="14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55%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 پیشرفت </a:t>
                      </a:r>
                      <a:r>
                        <a:rPr lang="fa-IR" sz="1400" b="1" i="0" u="none" strike="noStrike" dirty="0" err="1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تجمیعی</a:t>
                      </a: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واقعی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55</a:t>
                      </a:r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22588"/>
                  </a:ext>
                </a:extLst>
              </a:tr>
              <a:tr h="47422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درصد</a:t>
                      </a:r>
                      <a:r>
                        <a:rPr lang="fa-IR" sz="14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تحقق برنامه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pc="0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(پیشرفت واقعی تقسیم بر پیشرفت برنامه ای)</a:t>
                      </a:r>
                    </a:p>
                  </a:txBody>
                  <a:tcPr marL="0" marR="72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100%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25430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65594"/>
              </p:ext>
            </p:extLst>
          </p:nvPr>
        </p:nvGraphicFramePr>
        <p:xfrm>
          <a:off x="534556" y="9561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56" y="9561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237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14800" y="910774"/>
            <a:ext cx="5172075" cy="43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نماي تفصيلي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82956"/>
              </p:ext>
            </p:extLst>
          </p:nvPr>
        </p:nvGraphicFramePr>
        <p:xfrm>
          <a:off x="230692" y="1626889"/>
          <a:ext cx="9438288" cy="3958162"/>
        </p:xfrm>
        <a:graphic>
          <a:graphicData uri="http://schemas.openxmlformats.org/drawingml/2006/table">
            <a:tbl>
              <a:tblPr rtl="1"/>
              <a:tblGrid>
                <a:gridCol w="47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127">
                  <a:extLst>
                    <a:ext uri="{9D8B030D-6E8A-4147-A177-3AD203B41FA5}">
                      <a16:colId xmlns:a16="http://schemas.microsoft.com/office/drawing/2014/main" val="2813668953"/>
                    </a:ext>
                  </a:extLst>
                </a:gridCol>
                <a:gridCol w="2694281">
                  <a:extLst>
                    <a:ext uri="{9D8B030D-6E8A-4147-A177-3AD203B41FA5}">
                      <a16:colId xmlns:a16="http://schemas.microsoft.com/office/drawing/2014/main" val="1795941034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50335139"/>
                    </a:ext>
                  </a:extLst>
                </a:gridCol>
                <a:gridCol w="678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8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رديف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طرح اجرایی اقدام استراتژیک</a:t>
                      </a:r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5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ea typeface="+mn-ea"/>
                          <a:cs typeface="B Nazanin" pitchFamily="2" charset="-78"/>
                        </a:rPr>
                        <a:t>وضعیت اجرای اقدام استراتژیک</a:t>
                      </a:r>
                      <a:endParaRPr lang="fa-IR" sz="1500" b="1" i="0" u="none" strike="noStrike" kern="1200" dirty="0">
                        <a:solidFill>
                          <a:srgbClr val="FFFFFF"/>
                        </a:solidFill>
                        <a:effectLst/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فعالیت های اصلی اقدام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وزن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قابل تحویل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(برنامه ای)</a:t>
                      </a:r>
                      <a:endParaRPr lang="fa-IR" sz="1400" b="1" i="0" u="none" strike="noStrike" dirty="0">
                        <a:solidFill>
                          <a:srgbClr val="FFFFFF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خروجی تحویل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زمان تحویل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 تحقق فعالیت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جمع آوری اطلاعات مورد نیاز مربوط به کوره ها و خوراک ورودی به آن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فهرست اطلاعات جمع آوری شده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97/09/30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اطلاعات جمع آوری شده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97/09/30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خرید آنالایزر پرتابل و ایجاد نقاط نمونه برداری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خرید آنالایزر و ایجاد نقاط نمونه برداری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97/11/30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آنالایزر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پرتابل و داده های استخراج شده از دستگاه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97/10/15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مطالعه کیفیت احتراق در کوره های مازادسوز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نهایی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97/12/30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مشاور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فنی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97/12/15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10%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24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ایجاد تغییرات فرآیندی جهت کاهش الایندگی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ارائه نتایج کاهش آلایندگی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98/03/30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واحد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تحقیق و توسعه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98/03/30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0" i="0" u="none" strike="noStrike" dirty="0" smtClean="0">
                          <a:effectLst/>
                          <a:latin typeface="B Nazanin"/>
                          <a:cs typeface="B Nazanin" pitchFamily="2" charset="-78"/>
                        </a:rPr>
                        <a:t>25%</a:t>
                      </a:r>
                      <a:endParaRPr lang="fa-IR" sz="1500" b="0" i="0" u="none" strike="noStrike" dirty="0"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1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ایجاد تغییرات برای </a:t>
                      </a:r>
                      <a:r>
                        <a:rPr lang="fa-I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اینسینریتور</a:t>
                      </a:r>
                      <a:r>
                        <a:rPr lang="fa-I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جهت کاهش </a:t>
                      </a:r>
                      <a:r>
                        <a:rPr lang="fa-I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آلایندگی</a:t>
                      </a:r>
                      <a:endParaRPr lang="fa-IR" sz="13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ارائه نتایج کاهش </a:t>
                      </a:r>
                      <a:r>
                        <a:rPr lang="fa-I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آلایندگی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98/09/15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97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مجموع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a-IR" sz="1500" b="0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55</a:t>
                      </a:r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%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9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1" y="792681"/>
            <a:ext cx="664809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1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Khanbabaie_F\Desktop\16915464-breaking-trend-with-five-why-methodology-modern-six-sigma-concept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12" y="471180"/>
            <a:ext cx="2237447" cy="11865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19624" y="1692165"/>
          <a:ext cx="8654576" cy="4708635"/>
        </p:xfrm>
        <a:graphic>
          <a:graphicData uri="http://schemas.openxmlformats.org/drawingml/2006/table">
            <a:tbl>
              <a:tblPr rtl="1"/>
              <a:tblGrid>
                <a:gridCol w="865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تحلیل ریشه ای انحراف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از برنامه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چالش های اصلی اجرای اقدام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bg1"/>
                          </a:solidFill>
                          <a:latin typeface="B Nazanin"/>
                          <a:cs typeface="B Nazanin" pitchFamily="2" charset="-78"/>
                        </a:rPr>
                        <a:t> استراتژیک</a:t>
                      </a:r>
                      <a:endParaRPr lang="fa-IR" sz="1600" b="1" i="0" u="none" strike="noStrike" dirty="0">
                        <a:solidFill>
                          <a:schemeClr val="bg1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580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1-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544636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1193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4-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5-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D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اجرای اقدام استراتژیک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14800" y="910774"/>
            <a:ext cx="5359400" cy="432000"/>
          </a:xfrm>
          <a:prstGeom prst="roundRect">
            <a:avLst>
              <a:gd name="adj" fmla="val 50000"/>
            </a:avLst>
          </a:prstGeom>
          <a:solidFill>
            <a:srgbClr val="33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 bwMode="auto">
          <a:xfrm>
            <a:off x="4167266" y="909863"/>
            <a:ext cx="458780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b="1" kern="0" spc="-3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روند اجرای اقدام استراتژیک</a:t>
            </a:r>
          </a:p>
        </p:txBody>
      </p:sp>
      <p:pic>
        <p:nvPicPr>
          <p:cNvPr id="14" name="Picture 13" descr="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0148" y="793748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1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7649" y="1455678"/>
            <a:ext cx="9401175" cy="794038"/>
          </a:xfrm>
        </p:spPr>
        <p:txBody>
          <a:bodyPr/>
          <a:lstStyle/>
          <a:p>
            <a:r>
              <a:rPr lang="fa-IR" spc="-40" dirty="0"/>
              <a:t>بازنگری نقشه راه تحقیق و توسعه در راستای </a:t>
            </a:r>
            <a:r>
              <a:rPr lang="fa-IR" spc="-40" dirty="0" err="1" smtClean="0"/>
              <a:t>استراتژی‌های</a:t>
            </a:r>
            <a:r>
              <a:rPr lang="fa-IR" spc="-40" dirty="0" smtClean="0"/>
              <a:t> </a:t>
            </a:r>
            <a:r>
              <a:rPr lang="fa-IR" spc="-40" dirty="0"/>
              <a:t>جدید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550" y="2718563"/>
            <a:ext cx="36533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منتهی به </a:t>
            </a:r>
            <a:r>
              <a:rPr lang="fa-IR" sz="2000" b="1" dirty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آذر </a:t>
            </a:r>
            <a:r>
              <a:rPr lang="fa-IR" sz="2000" b="1" dirty="0" smtClean="0">
                <a:solidFill>
                  <a:schemeClr val="accent5">
                    <a:lumMod val="25000"/>
                  </a:schemeClr>
                </a:solidFill>
                <a:cs typeface="B Nazanin" panose="00000400000000000000" pitchFamily="2" charset="-78"/>
              </a:rPr>
              <a:t>ماه سال 1397</a:t>
            </a:r>
            <a:endParaRPr lang="fa-IR" sz="2000" b="1" dirty="0">
              <a:solidFill>
                <a:schemeClr val="accent5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25" y="5461763"/>
            <a:ext cx="2510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spc="-40" dirty="0">
                <a:solidFill>
                  <a:srgbClr val="338E89"/>
                </a:solidFill>
                <a:cs typeface="B Nazanin" panose="00000400000000000000" pitchFamily="2" charset="-78"/>
              </a:rPr>
              <a:t>SP97-06-01</a:t>
            </a:r>
          </a:p>
        </p:txBody>
      </p:sp>
    </p:spTree>
    <p:extLst>
      <p:ext uri="{BB962C8B-B14F-4D97-AF65-F5344CB8AC3E}">
        <p14:creationId xmlns:p14="http://schemas.microsoft.com/office/powerpoint/2010/main" val="24112391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8V7tMfY0a0l8EqXZXOt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8V7tMfY0a0l8EqXZXO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8V7tMfY0a0l8EqXZXOtw"/>
</p:tagLst>
</file>

<file path=ppt/theme/theme1.xml><?xml version="1.0" encoding="utf-8"?>
<a:theme xmlns:a="http://schemas.openxmlformats.org/drawingml/2006/main" name="Palladium_Template_8-10-05">
  <a:themeElements>
    <a:clrScheme name="Palladium_Template_8-10-05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alladium_Template_8-10-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58799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58799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lladium_Template_8-10-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3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6666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8A00"/>
        </a:accent6>
        <a:hlink>
          <a:srgbClr val="00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14">
        <a:dk1>
          <a:srgbClr val="000000"/>
        </a:dk1>
        <a:lt1>
          <a:srgbClr val="FFFFFF"/>
        </a:lt1>
        <a:dk2>
          <a:srgbClr val="808080"/>
        </a:dk2>
        <a:lt2>
          <a:srgbClr val="66788E"/>
        </a:lt2>
        <a:accent1>
          <a:srgbClr val="1E7257"/>
        </a:accent1>
        <a:accent2>
          <a:srgbClr val="688219"/>
        </a:accent2>
        <a:accent3>
          <a:srgbClr val="FFFFFF"/>
        </a:accent3>
        <a:accent4>
          <a:srgbClr val="000000"/>
        </a:accent4>
        <a:accent5>
          <a:srgbClr val="ABBCB4"/>
        </a:accent5>
        <a:accent6>
          <a:srgbClr val="5E7516"/>
        </a:accent6>
        <a:hlink>
          <a:srgbClr val="53BABE"/>
        </a:hlink>
        <a:folHlink>
          <a:srgbClr val="CBE2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15">
        <a:dk1>
          <a:srgbClr val="587993"/>
        </a:dk1>
        <a:lt1>
          <a:srgbClr val="FFFFFF"/>
        </a:lt1>
        <a:dk2>
          <a:srgbClr val="000000"/>
        </a:dk2>
        <a:lt2>
          <a:srgbClr val="909090"/>
        </a:lt2>
        <a:accent1>
          <a:srgbClr val="738C7E"/>
        </a:accent1>
        <a:accent2>
          <a:srgbClr val="53BABE"/>
        </a:accent2>
        <a:accent3>
          <a:srgbClr val="FFFFFF"/>
        </a:accent3>
        <a:accent4>
          <a:srgbClr val="4A667D"/>
        </a:accent4>
        <a:accent5>
          <a:srgbClr val="BCC5C0"/>
        </a:accent5>
        <a:accent6>
          <a:srgbClr val="4AA8AC"/>
        </a:accent6>
        <a:hlink>
          <a:srgbClr val="1E7257"/>
        </a:hlink>
        <a:folHlink>
          <a:srgbClr val="CBE2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16">
        <a:dk1>
          <a:srgbClr val="000000"/>
        </a:dk1>
        <a:lt1>
          <a:srgbClr val="FFFFFF"/>
        </a:lt1>
        <a:dk2>
          <a:srgbClr val="587993"/>
        </a:dk2>
        <a:lt2>
          <a:srgbClr val="909090"/>
        </a:lt2>
        <a:accent1>
          <a:srgbClr val="738C7E"/>
        </a:accent1>
        <a:accent2>
          <a:srgbClr val="53BABE"/>
        </a:accent2>
        <a:accent3>
          <a:srgbClr val="FFFFFF"/>
        </a:accent3>
        <a:accent4>
          <a:srgbClr val="000000"/>
        </a:accent4>
        <a:accent5>
          <a:srgbClr val="BCC5C0"/>
        </a:accent5>
        <a:accent6>
          <a:srgbClr val="4AA8AC"/>
        </a:accent6>
        <a:hlink>
          <a:srgbClr val="1E7257"/>
        </a:hlink>
        <a:folHlink>
          <a:srgbClr val="CBE2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lladium_Template_8-10-05">
  <a:themeElements>
    <a:clrScheme name="Palladium_Template_8-10-05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alladium_Template_8-10-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58799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58799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lladium_Template_8-10-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ladium_Template_8-10-05 13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6666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8A00"/>
        </a:accent6>
        <a:hlink>
          <a:srgbClr val="00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14">
        <a:dk1>
          <a:srgbClr val="000000"/>
        </a:dk1>
        <a:lt1>
          <a:srgbClr val="FFFFFF"/>
        </a:lt1>
        <a:dk2>
          <a:srgbClr val="808080"/>
        </a:dk2>
        <a:lt2>
          <a:srgbClr val="66788E"/>
        </a:lt2>
        <a:accent1>
          <a:srgbClr val="1E7257"/>
        </a:accent1>
        <a:accent2>
          <a:srgbClr val="688219"/>
        </a:accent2>
        <a:accent3>
          <a:srgbClr val="FFFFFF"/>
        </a:accent3>
        <a:accent4>
          <a:srgbClr val="000000"/>
        </a:accent4>
        <a:accent5>
          <a:srgbClr val="ABBCB4"/>
        </a:accent5>
        <a:accent6>
          <a:srgbClr val="5E7516"/>
        </a:accent6>
        <a:hlink>
          <a:srgbClr val="53BABE"/>
        </a:hlink>
        <a:folHlink>
          <a:srgbClr val="CBE2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15">
        <a:dk1>
          <a:srgbClr val="587993"/>
        </a:dk1>
        <a:lt1>
          <a:srgbClr val="FFFFFF"/>
        </a:lt1>
        <a:dk2>
          <a:srgbClr val="000000"/>
        </a:dk2>
        <a:lt2>
          <a:srgbClr val="909090"/>
        </a:lt2>
        <a:accent1>
          <a:srgbClr val="738C7E"/>
        </a:accent1>
        <a:accent2>
          <a:srgbClr val="53BABE"/>
        </a:accent2>
        <a:accent3>
          <a:srgbClr val="FFFFFF"/>
        </a:accent3>
        <a:accent4>
          <a:srgbClr val="4A667D"/>
        </a:accent4>
        <a:accent5>
          <a:srgbClr val="BCC5C0"/>
        </a:accent5>
        <a:accent6>
          <a:srgbClr val="4AA8AC"/>
        </a:accent6>
        <a:hlink>
          <a:srgbClr val="1E7257"/>
        </a:hlink>
        <a:folHlink>
          <a:srgbClr val="CBE2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ladium_Template_8-10-05 16">
        <a:dk1>
          <a:srgbClr val="000000"/>
        </a:dk1>
        <a:lt1>
          <a:srgbClr val="FFFFFF"/>
        </a:lt1>
        <a:dk2>
          <a:srgbClr val="587993"/>
        </a:dk2>
        <a:lt2>
          <a:srgbClr val="909090"/>
        </a:lt2>
        <a:accent1>
          <a:srgbClr val="738C7E"/>
        </a:accent1>
        <a:accent2>
          <a:srgbClr val="53BABE"/>
        </a:accent2>
        <a:accent3>
          <a:srgbClr val="FFFFFF"/>
        </a:accent3>
        <a:accent4>
          <a:srgbClr val="000000"/>
        </a:accent4>
        <a:accent5>
          <a:srgbClr val="BCC5C0"/>
        </a:accent5>
        <a:accent6>
          <a:srgbClr val="4AA8AC"/>
        </a:accent6>
        <a:hlink>
          <a:srgbClr val="1E7257"/>
        </a:hlink>
        <a:folHlink>
          <a:srgbClr val="CBE2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D6C2980BA6FC5847AA579EF7E63BE7F7" ma:contentTypeVersion="2" ma:contentTypeDescription="ایجاد یک سند جدید." ma:contentTypeScope="" ma:versionID="14e47c9a67891572256ba74652a4ed4a">
  <xsd:schema xmlns:xsd="http://www.w3.org/2001/XMLSchema" xmlns:xs="http://www.w3.org/2001/XMLSchema" xmlns:p="http://schemas.microsoft.com/office/2006/metadata/properties" xmlns:ns2="a7ddd739-56c6-439f-b59f-5f7abe7bb444" targetNamespace="http://schemas.microsoft.com/office/2006/metadata/properties" ma:root="true" ma:fieldsID="194ff53f6065bbffe421294112b2192b" ns2:_="">
    <xsd:import namespace="a7ddd739-56c6-439f-b59f-5f7abe7bb444"/>
    <xsd:element name="properties">
      <xsd:complexType>
        <xsd:sequence>
          <xsd:element name="documentManagement">
            <xsd:complexType>
              <xsd:all>
                <xsd:element ref="ns2:_x062a__x0648__x0636__x06cc__x062d__x0627__x062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dd739-56c6-439f-b59f-5f7abe7bb444" elementFormDefault="qualified">
    <xsd:import namespace="http://schemas.microsoft.com/office/2006/documentManagement/types"/>
    <xsd:import namespace="http://schemas.microsoft.com/office/infopath/2007/PartnerControls"/>
    <xsd:element name="_x062a__x0648__x0636__x06cc__x062d__x0627__x062a_" ma:index="8" nillable="true" ma:displayName="توضیحات" ma:internalName="_x062a__x0648__x0636__x06cc__x062d__x0627__x062a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x062a__x0648__x0636__x06cc__x062d__x0627__x062a_ xmlns="a7ddd739-56c6-439f-b59f-5f7abe7bb444" xsi:nil="true"/>
  </documentManagement>
</p:properties>
</file>

<file path=customXml/itemProps1.xml><?xml version="1.0" encoding="utf-8"?>
<ds:datastoreItem xmlns:ds="http://schemas.openxmlformats.org/officeDocument/2006/customXml" ds:itemID="{F3124824-6492-4ADE-9841-B8E68E1214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97ED8-0106-4D28-A6CE-753CCFB0C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dd739-56c6-439f-b59f-5f7abe7bb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DE7082-4BAA-4A38-8107-E182C30C3A91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a7ddd739-56c6-439f-b59f-5f7abe7bb44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93322</TotalTime>
  <Words>3038</Words>
  <Application>Microsoft Office PowerPoint</Application>
  <PresentationFormat>A4 Paper (210x297 mm)</PresentationFormat>
  <Paragraphs>772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B Nazanin</vt:lpstr>
      <vt:lpstr>Calibri</vt:lpstr>
      <vt:lpstr>Times</vt:lpstr>
      <vt:lpstr>Times New Roman</vt:lpstr>
      <vt:lpstr>Wingdings</vt:lpstr>
      <vt:lpstr>Wingdings 3</vt:lpstr>
      <vt:lpstr>Palladium_Template_8-10-05</vt:lpstr>
      <vt:lpstr>1_Palladium_Template_8-10-05</vt:lpstr>
      <vt:lpstr>Worksheet</vt:lpstr>
      <vt:lpstr>گزارش پیشرفت اقدامات استراتژیک</vt:lpstr>
      <vt:lpstr>راهنمای تکمیل گزارش</vt:lpstr>
      <vt:lpstr>راهنمای تکمیل گزارش (ادامه)</vt:lpstr>
      <vt:lpstr>فهرست اقدامات استراتژیک</vt:lpstr>
      <vt:lpstr>انجام مطالعات فنی و اجرای اقدامات لازم جهت برآورد سازی الزامات زیست محیطی</vt:lpstr>
      <vt:lpstr>وضعیت اجرای اقدام استراتژیک</vt:lpstr>
      <vt:lpstr>وضعیت اجرای اقدام استراتژیک</vt:lpstr>
      <vt:lpstr>وضعیت اجرای اقدام استراتژیک</vt:lpstr>
      <vt:lpstr>بازنگری نقشه راه تحقیق و توسعه در راستای استراتژی‌های جدید</vt:lpstr>
      <vt:lpstr>وضعیت اجرای اقدام استراتژیک</vt:lpstr>
      <vt:lpstr>وضعیت اجرای اقدام استراتژیک</vt:lpstr>
      <vt:lpstr>وضعیت اجرای اقدام استراتژیک</vt:lpstr>
      <vt:lpstr>انجام مطالعات و تحقیقات در نوآوری جهت بسته بندی و حمل محصول</vt:lpstr>
      <vt:lpstr>وضعیت اجرای اقدام استراتژیک</vt:lpstr>
      <vt:lpstr>وضعیت اجرای اقدام استراتژیک</vt:lpstr>
      <vt:lpstr>وضعیت اجرای اقدام استراتژیک</vt:lpstr>
      <vt:lpstr>بهبود فرآیندهای تحقیق و توسعه شرکت در تولید  و زنجیره عرضه</vt:lpstr>
      <vt:lpstr>وضعیت اجرای اقدام استراتژیک</vt:lpstr>
      <vt:lpstr>وضعیت اجرای اقدام استراتژیک</vt:lpstr>
      <vt:lpstr>وضعیت اجرای اقدام استراتژیک</vt:lpstr>
      <vt:lpstr>انجام مطالعات آماری و داده کاوی به منظور مدلسازی و  پیش بینی رفتار فرآیند تولید</vt:lpstr>
      <vt:lpstr>وضعیت اجرای اقدام استراتژیک</vt:lpstr>
      <vt:lpstr>وضعیت اجرای اقدام استراتژیک</vt:lpstr>
      <vt:lpstr>وضعیت اجرای اقدام استراتژیک</vt:lpstr>
      <vt:lpstr>افزایش سهم بودجه فعالیت های تحقیق و توسعه در سبد کسب و کار شرکت</vt:lpstr>
      <vt:lpstr>وضعیت اجرای اقدام استراتژیک</vt:lpstr>
      <vt:lpstr>وضعیت اجرای اقدام استراتژیک</vt:lpstr>
      <vt:lpstr>وضعیت اجرای اقدام استراتژیک</vt:lpstr>
      <vt:lpstr>مشارکت با مرکز تحقیقات وزارت راه و نهادهای دانشگاهی جهت بررسی و بازنگری پهنه بندی جغرافیایی</vt:lpstr>
      <vt:lpstr>وضعیت اجرای اقدام استراتژیک</vt:lpstr>
      <vt:lpstr>وضعیت اجرای اقدام استراتژیک</vt:lpstr>
      <vt:lpstr>وضعیت اجرای اقدام استراتژیک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Palladium PPT Template</dc:title>
  <dc:creator>Palladium Group</dc:creator>
  <cp:lastModifiedBy>Sara Foroutan</cp:lastModifiedBy>
  <cp:revision>7141</cp:revision>
  <cp:lastPrinted>2018-11-10T10:46:00Z</cp:lastPrinted>
  <dcterms:created xsi:type="dcterms:W3CDTF">2005-08-26T13:04:37Z</dcterms:created>
  <dcterms:modified xsi:type="dcterms:W3CDTF">2019-07-21T07:02:04Z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0">
    <vt:lpwstr>Corporate Powerpoint Template</vt:lpwstr>
  </property>
  <property fmtid="{D5CDD505-2E9C-101B-9397-08002B2CF9AE}" pid="4" name="ContentTypeId">
    <vt:lpwstr>0x010100D6C2980BA6FC5847AA579EF7E63BE7F7</vt:lpwstr>
  </property>
</Properties>
</file>