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84" r:id="rId4"/>
  </p:sldMasterIdLst>
  <p:notesMasterIdLst>
    <p:notesMasterId r:id="rId9"/>
  </p:notesMasterIdLst>
  <p:handoutMasterIdLst>
    <p:handoutMasterId r:id="rId10"/>
  </p:handoutMasterIdLst>
  <p:sldIdLst>
    <p:sldId id="455" r:id="rId5"/>
    <p:sldId id="454" r:id="rId6"/>
    <p:sldId id="442" r:id="rId7"/>
    <p:sldId id="452" r:id="rId8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9D9D9"/>
    <a:srgbClr val="B7BCBD"/>
    <a:srgbClr val="DEEAF6"/>
    <a:srgbClr val="FFE599"/>
    <a:srgbClr val="F3F3F2"/>
    <a:srgbClr val="E2EFD9"/>
    <a:srgbClr val="E5E1DD"/>
    <a:srgbClr val="FFFF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4620" autoAdjust="0"/>
  </p:normalViewPr>
  <p:slideViewPr>
    <p:cSldViewPr snapToGrid="0" showGuides="1">
      <p:cViewPr varScale="1">
        <p:scale>
          <a:sx n="105" d="100"/>
          <a:sy n="105" d="100"/>
        </p:scale>
        <p:origin x="98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10/19/2024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10/19/2024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E6BE-A113-4EF3-B858-0A9FB089A8E2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3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CB67-7646-4EF3-98D1-A7D366D1BE09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32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8591-49B9-4F54-81D4-E18A3761A89D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36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8DCA-305B-431D-8D3B-D66E72C43B2F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1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1EAF-2DBA-425A-B48D-1CC31EDA961D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22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DC43-42E2-4AAA-82FC-C1413B1B2B16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77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C7D2-6B2D-4549-93C1-1BDC52A75C03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04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B3F3-F38C-4335-B210-45F265737DE8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25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A959-328B-463E-876A-65AEA5C0615D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22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BAB44-BF5C-4FF6-8B8F-591F8E78280C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1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F151-2F91-4DFA-A6AC-6834F546C596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6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37FDD-7E08-4735-BE66-6C3AD0FD8FAB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01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83BC-0642-44D1-810F-557A70B71DE4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09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7C16-5C78-499F-9CFD-8A9CE951250A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11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28E14-76BC-4EF0-B04A-FCCED07B3F6F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3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27B8-8839-41F2-B85D-595D6352D162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87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D591D-6619-467F-AFF0-32154EF578CF}" type="datetime1">
              <a:rPr lang="en-US" smtClean="0"/>
              <a:t>10/19/2024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41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32363E-DA53-416E-B2B2-795DFEACD6F8}" type="datetime1">
              <a:rPr lang="en-US" noProof="0" smtClean="0"/>
              <a:t>10/19/2024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774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3.pn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6.pn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ABFD4F-CE50-D2E5-AA6D-62F80CEEE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CF39DB-7F36-3821-20FE-8AF16B52FED6}"/>
              </a:ext>
            </a:extLst>
          </p:cNvPr>
          <p:cNvSpPr/>
          <p:nvPr/>
        </p:nvSpPr>
        <p:spPr>
          <a:xfrm>
            <a:off x="1134208" y="5662247"/>
            <a:ext cx="888023" cy="772030"/>
          </a:xfrm>
          <a:custGeom>
            <a:avLst/>
            <a:gdLst>
              <a:gd name="connsiteX0" fmla="*/ 0 w 580290"/>
              <a:gd name="connsiteY0" fmla="*/ 0 h 553916"/>
              <a:gd name="connsiteX1" fmla="*/ 580290 w 580290"/>
              <a:gd name="connsiteY1" fmla="*/ 0 h 553916"/>
              <a:gd name="connsiteX2" fmla="*/ 580290 w 580290"/>
              <a:gd name="connsiteY2" fmla="*/ 553916 h 553916"/>
              <a:gd name="connsiteX3" fmla="*/ 0 w 580290"/>
              <a:gd name="connsiteY3" fmla="*/ 553916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580290 w 580290"/>
              <a:gd name="connsiteY1" fmla="*/ 0 h 553916"/>
              <a:gd name="connsiteX2" fmla="*/ 580290 w 580290"/>
              <a:gd name="connsiteY2" fmla="*/ 553916 h 553916"/>
              <a:gd name="connsiteX3" fmla="*/ 87923 w 580290"/>
              <a:gd name="connsiteY3" fmla="*/ 501162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334105 w 580290"/>
              <a:gd name="connsiteY1" fmla="*/ 325315 h 553916"/>
              <a:gd name="connsiteX2" fmla="*/ 580290 w 580290"/>
              <a:gd name="connsiteY2" fmla="*/ 553916 h 553916"/>
              <a:gd name="connsiteX3" fmla="*/ 87923 w 580290"/>
              <a:gd name="connsiteY3" fmla="*/ 501162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334105 w 580290"/>
              <a:gd name="connsiteY1" fmla="*/ 325315 h 553916"/>
              <a:gd name="connsiteX2" fmla="*/ 580290 w 580290"/>
              <a:gd name="connsiteY2" fmla="*/ 553916 h 553916"/>
              <a:gd name="connsiteX3" fmla="*/ 125161 w 580290"/>
              <a:gd name="connsiteY3" fmla="*/ 450992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334105 w 580290"/>
              <a:gd name="connsiteY1" fmla="*/ 325315 h 553916"/>
              <a:gd name="connsiteX2" fmla="*/ 580290 w 580290"/>
              <a:gd name="connsiteY2" fmla="*/ 553916 h 553916"/>
              <a:gd name="connsiteX3" fmla="*/ 125161 w 580290"/>
              <a:gd name="connsiteY3" fmla="*/ 450992 h 553916"/>
              <a:gd name="connsiteX4" fmla="*/ 0 w 580290"/>
              <a:gd name="connsiteY4" fmla="*/ 0 h 553916"/>
              <a:gd name="connsiteX0" fmla="*/ 0 w 580290"/>
              <a:gd name="connsiteY0" fmla="*/ 0 h 586381"/>
              <a:gd name="connsiteX1" fmla="*/ 334105 w 580290"/>
              <a:gd name="connsiteY1" fmla="*/ 325315 h 586381"/>
              <a:gd name="connsiteX2" fmla="*/ 580290 w 580290"/>
              <a:gd name="connsiteY2" fmla="*/ 553916 h 586381"/>
              <a:gd name="connsiteX3" fmla="*/ 125161 w 580290"/>
              <a:gd name="connsiteY3" fmla="*/ 450992 h 586381"/>
              <a:gd name="connsiteX4" fmla="*/ 0 w 580290"/>
              <a:gd name="connsiteY4" fmla="*/ 0 h 586381"/>
              <a:gd name="connsiteX0" fmla="*/ 0 w 580290"/>
              <a:gd name="connsiteY0" fmla="*/ 0 h 578523"/>
              <a:gd name="connsiteX1" fmla="*/ 334105 w 580290"/>
              <a:gd name="connsiteY1" fmla="*/ 325315 h 578523"/>
              <a:gd name="connsiteX2" fmla="*/ 580290 w 580290"/>
              <a:gd name="connsiteY2" fmla="*/ 553916 h 578523"/>
              <a:gd name="connsiteX3" fmla="*/ 153888 w 580290"/>
              <a:gd name="connsiteY3" fmla="*/ 437816 h 578523"/>
              <a:gd name="connsiteX4" fmla="*/ 0 w 580290"/>
              <a:gd name="connsiteY4" fmla="*/ 0 h 57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290" h="578523">
                <a:moveTo>
                  <a:pt x="0" y="0"/>
                </a:moveTo>
                <a:lnTo>
                  <a:pt x="334105" y="325315"/>
                </a:lnTo>
                <a:lnTo>
                  <a:pt x="580290" y="553916"/>
                </a:lnTo>
                <a:cubicBezTo>
                  <a:pt x="428580" y="519608"/>
                  <a:pt x="350284" y="689530"/>
                  <a:pt x="153888" y="437816"/>
                </a:cubicBezTo>
                <a:lnTo>
                  <a:pt x="0" y="0"/>
                </a:lnTo>
                <a:close/>
              </a:path>
            </a:pathLst>
          </a:custGeom>
          <a:solidFill>
            <a:srgbClr val="1287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6" name="Rounded Rectangle 31">
            <a:extLst>
              <a:ext uri="{FF2B5EF4-FFF2-40B4-BE49-F238E27FC236}">
                <a16:creationId xmlns:a16="http://schemas.microsoft.com/office/drawing/2014/main" id="{902DA589-7B4E-8358-8F04-531083466305}"/>
              </a:ext>
            </a:extLst>
          </p:cNvPr>
          <p:cNvSpPr/>
          <p:nvPr/>
        </p:nvSpPr>
        <p:spPr>
          <a:xfrm>
            <a:off x="7991856" y="851547"/>
            <a:ext cx="3202774" cy="299073"/>
          </a:xfrm>
          <a:prstGeom prst="roundRect">
            <a:avLst>
              <a:gd name="adj" fmla="val 30216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180000" tIns="36000" rIns="0" bIns="180000" rtlCol="0" anchor="ctr" anchorCtr="0"/>
          <a:lstStyle/>
          <a:p>
            <a:pPr marL="273050" marR="0" lvl="0" indent="0" algn="ctr" defTabSz="914400" rtl="1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azanin"/>
                <a:ea typeface="+mn-ea"/>
                <a:cs typeface="B Titr" panose="00000700000000000000" pitchFamily="2" charset="-78"/>
              </a:rPr>
              <a:t>اهم فعالیت ها و اقدامات انجام شده در سال 1401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129A2D5-0575-715F-13AF-971C6EA0221F}"/>
              </a:ext>
            </a:extLst>
          </p:cNvPr>
          <p:cNvSpPr/>
          <p:nvPr/>
        </p:nvSpPr>
        <p:spPr>
          <a:xfrm>
            <a:off x="-7620" y="0"/>
            <a:ext cx="1013460" cy="5219700"/>
          </a:xfrm>
          <a:custGeom>
            <a:avLst/>
            <a:gdLst>
              <a:gd name="connsiteX0" fmla="*/ 0 w 1051560"/>
              <a:gd name="connsiteY0" fmla="*/ 0 h 5265420"/>
              <a:gd name="connsiteX1" fmla="*/ 1051560 w 1051560"/>
              <a:gd name="connsiteY1" fmla="*/ 0 h 5265420"/>
              <a:gd name="connsiteX2" fmla="*/ 1051560 w 1051560"/>
              <a:gd name="connsiteY2" fmla="*/ 5265420 h 5265420"/>
              <a:gd name="connsiteX3" fmla="*/ 0 w 1051560"/>
              <a:gd name="connsiteY3" fmla="*/ 5265420 h 5265420"/>
              <a:gd name="connsiteX4" fmla="*/ 0 w 1051560"/>
              <a:gd name="connsiteY4" fmla="*/ 0 h 5265420"/>
              <a:gd name="connsiteX0" fmla="*/ 0 w 1051560"/>
              <a:gd name="connsiteY0" fmla="*/ 0 h 5265420"/>
              <a:gd name="connsiteX1" fmla="*/ 1051560 w 1051560"/>
              <a:gd name="connsiteY1" fmla="*/ 0 h 5265420"/>
              <a:gd name="connsiteX2" fmla="*/ 335280 w 1051560"/>
              <a:gd name="connsiteY2" fmla="*/ 5227320 h 5265420"/>
              <a:gd name="connsiteX3" fmla="*/ 0 w 1051560"/>
              <a:gd name="connsiteY3" fmla="*/ 5265420 h 5265420"/>
              <a:gd name="connsiteX4" fmla="*/ 0 w 1051560"/>
              <a:gd name="connsiteY4" fmla="*/ 0 h 5265420"/>
              <a:gd name="connsiteX0" fmla="*/ 0 w 922020"/>
              <a:gd name="connsiteY0" fmla="*/ 15240 h 5280660"/>
              <a:gd name="connsiteX1" fmla="*/ 922020 w 922020"/>
              <a:gd name="connsiteY1" fmla="*/ 0 h 5280660"/>
              <a:gd name="connsiteX2" fmla="*/ 335280 w 922020"/>
              <a:gd name="connsiteY2" fmla="*/ 5242560 h 5280660"/>
              <a:gd name="connsiteX3" fmla="*/ 0 w 922020"/>
              <a:gd name="connsiteY3" fmla="*/ 5280660 h 5280660"/>
              <a:gd name="connsiteX4" fmla="*/ 0 w 922020"/>
              <a:gd name="connsiteY4" fmla="*/ 15240 h 528066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335280 w 1005840"/>
              <a:gd name="connsiteY2" fmla="*/ 522732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213360 w 1005840"/>
              <a:gd name="connsiteY2" fmla="*/ 522732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175260 w 1005840"/>
              <a:gd name="connsiteY2" fmla="*/ 519684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175260 w 1005840"/>
              <a:gd name="connsiteY2" fmla="*/ 518922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7620 w 1013460"/>
              <a:gd name="connsiteY0" fmla="*/ 0 h 5219700"/>
              <a:gd name="connsiteX1" fmla="*/ 1013460 w 1013460"/>
              <a:gd name="connsiteY1" fmla="*/ 0 h 5219700"/>
              <a:gd name="connsiteX2" fmla="*/ 182880 w 1013460"/>
              <a:gd name="connsiteY2" fmla="*/ 5189220 h 5219700"/>
              <a:gd name="connsiteX3" fmla="*/ 0 w 1013460"/>
              <a:gd name="connsiteY3" fmla="*/ 5219700 h 5219700"/>
              <a:gd name="connsiteX4" fmla="*/ 7620 w 1013460"/>
              <a:gd name="connsiteY4" fmla="*/ 0 h 5219700"/>
              <a:gd name="connsiteX0" fmla="*/ 7620 w 1013460"/>
              <a:gd name="connsiteY0" fmla="*/ 0 h 5219700"/>
              <a:gd name="connsiteX1" fmla="*/ 1013460 w 1013460"/>
              <a:gd name="connsiteY1" fmla="*/ 0 h 5219700"/>
              <a:gd name="connsiteX2" fmla="*/ 160020 w 1013460"/>
              <a:gd name="connsiteY2" fmla="*/ 5189220 h 5219700"/>
              <a:gd name="connsiteX3" fmla="*/ 0 w 1013460"/>
              <a:gd name="connsiteY3" fmla="*/ 5219700 h 5219700"/>
              <a:gd name="connsiteX4" fmla="*/ 7620 w 101346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460" h="5219700">
                <a:moveTo>
                  <a:pt x="7620" y="0"/>
                </a:moveTo>
                <a:lnTo>
                  <a:pt x="1013460" y="0"/>
                </a:lnTo>
                <a:lnTo>
                  <a:pt x="160020" y="5189220"/>
                </a:lnTo>
                <a:lnTo>
                  <a:pt x="0" y="5219700"/>
                </a:lnTo>
                <a:lnTo>
                  <a:pt x="762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5E6DB-E7F7-98FE-041C-5CE87C7DA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304" y="0"/>
            <a:ext cx="857696" cy="63034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Flowchart: Stored Data 8">
            <a:extLst>
              <a:ext uri="{FF2B5EF4-FFF2-40B4-BE49-F238E27FC236}">
                <a16:creationId xmlns:a16="http://schemas.microsoft.com/office/drawing/2014/main" id="{5FCA233C-8E80-67E3-349D-CF3FFAE79030}"/>
              </a:ext>
            </a:extLst>
          </p:cNvPr>
          <p:cNvSpPr/>
          <p:nvPr/>
        </p:nvSpPr>
        <p:spPr>
          <a:xfrm>
            <a:off x="9157806" y="-1"/>
            <a:ext cx="2467039" cy="6379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4652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851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353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652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652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1667" y="0"/>
                </a:moveTo>
                <a:lnTo>
                  <a:pt x="10000" y="0"/>
                </a:lnTo>
                <a:cubicBezTo>
                  <a:pt x="9079" y="0"/>
                  <a:pt x="8411" y="2372"/>
                  <a:pt x="8359" y="4652"/>
                </a:cubicBezTo>
                <a:cubicBezTo>
                  <a:pt x="8307" y="6932"/>
                  <a:pt x="8526" y="8806"/>
                  <a:pt x="9228" y="9801"/>
                </a:cubicBezTo>
                <a:cubicBezTo>
                  <a:pt x="6463" y="9652"/>
                  <a:pt x="4445" y="10000"/>
                  <a:pt x="1667" y="10000"/>
                </a:cubicBezTo>
                <a:cubicBezTo>
                  <a:pt x="746" y="10000"/>
                  <a:pt x="0" y="7761"/>
                  <a:pt x="0" y="5000"/>
                </a:cubicBezTo>
                <a:cubicBezTo>
                  <a:pt x="0" y="2239"/>
                  <a:pt x="746" y="0"/>
                  <a:pt x="1667" y="0"/>
                </a:cubicBezTo>
                <a:close/>
              </a:path>
            </a:pathLst>
          </a:custGeom>
          <a:blipFill dpi="0" rotWithShape="1">
            <a:blip r:embed="rId4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612000" bIns="216000" rtlCol="0" anchor="ctr" anchorCtr="0"/>
          <a:lstStyle/>
          <a:p>
            <a:pPr marL="273050" algn="ctr" fontAlgn="ctr">
              <a:lnSpc>
                <a:spcPct val="150000"/>
              </a:lnSpc>
            </a:pPr>
            <a:r>
              <a:rPr lang="fa-IR" sz="28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راه خوب از راه خوب ساخته می شود</a:t>
            </a: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8E16EFE1-3E40-831A-824D-54802ED4FB94}"/>
              </a:ext>
            </a:extLst>
          </p:cNvPr>
          <p:cNvSpPr/>
          <p:nvPr/>
        </p:nvSpPr>
        <p:spPr>
          <a:xfrm rot="10800000">
            <a:off x="743697" y="503712"/>
            <a:ext cx="11450744" cy="6354287"/>
          </a:xfrm>
          <a:custGeom>
            <a:avLst/>
            <a:gdLst>
              <a:gd name="connsiteX0" fmla="*/ 0 w 9624646"/>
              <a:gd name="connsiteY0" fmla="*/ 0 h 6198954"/>
              <a:gd name="connsiteX1" fmla="*/ 9624646 w 9624646"/>
              <a:gd name="connsiteY1" fmla="*/ 0 h 6198954"/>
              <a:gd name="connsiteX2" fmla="*/ 9221085 w 9624646"/>
              <a:gd name="connsiteY2" fmla="*/ 259922 h 6198954"/>
              <a:gd name="connsiteX3" fmla="*/ 277651 w 9624646"/>
              <a:gd name="connsiteY3" fmla="*/ 259922 h 6198954"/>
              <a:gd name="connsiteX4" fmla="*/ 277651 w 9624646"/>
              <a:gd name="connsiteY4" fmla="*/ 6020127 h 6198954"/>
              <a:gd name="connsiteX5" fmla="*/ 0 w 9624646"/>
              <a:gd name="connsiteY5" fmla="*/ 6198954 h 6198954"/>
              <a:gd name="connsiteX6" fmla="*/ 0 w 9624646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277651 w 9906885"/>
              <a:gd name="connsiteY3" fmla="*/ 259922 h 6198954"/>
              <a:gd name="connsiteX4" fmla="*/ 277651 w 9906885"/>
              <a:gd name="connsiteY4" fmla="*/ 6020127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231143"/>
              <a:gd name="connsiteX1" fmla="*/ 9624646 w 9906885"/>
              <a:gd name="connsiteY1" fmla="*/ 0 h 6231143"/>
              <a:gd name="connsiteX2" fmla="*/ 9906885 w 9906885"/>
              <a:gd name="connsiteY2" fmla="*/ 242338 h 6231143"/>
              <a:gd name="connsiteX3" fmla="*/ 277651 w 9906885"/>
              <a:gd name="connsiteY3" fmla="*/ 259922 h 6231143"/>
              <a:gd name="connsiteX4" fmla="*/ 550212 w 9906885"/>
              <a:gd name="connsiteY4" fmla="*/ 6231143 h 6231143"/>
              <a:gd name="connsiteX5" fmla="*/ 0 w 9906885"/>
              <a:gd name="connsiteY5" fmla="*/ 6198954 h 6231143"/>
              <a:gd name="connsiteX6" fmla="*/ 0 w 9906885"/>
              <a:gd name="connsiteY6" fmla="*/ 0 h 6231143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277651 w 9906885"/>
              <a:gd name="connsiteY3" fmla="*/ 259922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242916"/>
              <a:gd name="connsiteX1" fmla="*/ 9624646 w 9906885"/>
              <a:gd name="connsiteY1" fmla="*/ 0 h 6242916"/>
              <a:gd name="connsiteX2" fmla="*/ 9906885 w 9906885"/>
              <a:gd name="connsiteY2" fmla="*/ 242338 h 6242916"/>
              <a:gd name="connsiteX3" fmla="*/ 374366 w 9906885"/>
              <a:gd name="connsiteY3" fmla="*/ 339053 h 6242916"/>
              <a:gd name="connsiteX4" fmla="*/ 541421 w 9906885"/>
              <a:gd name="connsiteY4" fmla="*/ 6195974 h 6242916"/>
              <a:gd name="connsiteX5" fmla="*/ 0 w 9906885"/>
              <a:gd name="connsiteY5" fmla="*/ 6242916 h 6242916"/>
              <a:gd name="connsiteX6" fmla="*/ 0 w 9906885"/>
              <a:gd name="connsiteY6" fmla="*/ 0 h 6242916"/>
              <a:gd name="connsiteX0" fmla="*/ 0 w 9906885"/>
              <a:gd name="connsiteY0" fmla="*/ 0 h 6242916"/>
              <a:gd name="connsiteX1" fmla="*/ 9624646 w 9906885"/>
              <a:gd name="connsiteY1" fmla="*/ 0 h 6242916"/>
              <a:gd name="connsiteX2" fmla="*/ 9906885 w 9906885"/>
              <a:gd name="connsiteY2" fmla="*/ 242338 h 6242916"/>
              <a:gd name="connsiteX3" fmla="*/ 374366 w 9906885"/>
              <a:gd name="connsiteY3" fmla="*/ 339053 h 6242916"/>
              <a:gd name="connsiteX4" fmla="*/ 541421 w 9906885"/>
              <a:gd name="connsiteY4" fmla="*/ 6195974 h 6242916"/>
              <a:gd name="connsiteX5" fmla="*/ 0 w 9906885"/>
              <a:gd name="connsiteY5" fmla="*/ 6242916 h 6242916"/>
              <a:gd name="connsiteX6" fmla="*/ 0 w 9906885"/>
              <a:gd name="connsiteY6" fmla="*/ 0 h 624291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50213 w 9915677"/>
              <a:gd name="connsiteY4" fmla="*/ 61959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50213 w 9915677"/>
              <a:gd name="connsiteY4" fmla="*/ 61959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50213 w 9915677"/>
              <a:gd name="connsiteY4" fmla="*/ 61959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93075 w 9915677"/>
              <a:gd name="connsiteY4" fmla="*/ 62340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93075 w 9915677"/>
              <a:gd name="connsiteY4" fmla="*/ 62340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378099"/>
              <a:gd name="connsiteX1" fmla="*/ 9633438 w 9915677"/>
              <a:gd name="connsiteY1" fmla="*/ 0 h 6378099"/>
              <a:gd name="connsiteX2" fmla="*/ 9915677 w 9915677"/>
              <a:gd name="connsiteY2" fmla="*/ 242338 h 6378099"/>
              <a:gd name="connsiteX3" fmla="*/ 383158 w 9915677"/>
              <a:gd name="connsiteY3" fmla="*/ 339053 h 6378099"/>
              <a:gd name="connsiteX4" fmla="*/ 593075 w 9915677"/>
              <a:gd name="connsiteY4" fmla="*/ 6234074 h 6378099"/>
              <a:gd name="connsiteX5" fmla="*/ 0 w 9915677"/>
              <a:gd name="connsiteY5" fmla="*/ 6378099 h 6378099"/>
              <a:gd name="connsiteX6" fmla="*/ 8792 w 9915677"/>
              <a:gd name="connsiteY6" fmla="*/ 0 h 6378099"/>
              <a:gd name="connsiteX0" fmla="*/ 8792 w 9915677"/>
              <a:gd name="connsiteY0" fmla="*/ 0 h 6378099"/>
              <a:gd name="connsiteX1" fmla="*/ 9633438 w 9915677"/>
              <a:gd name="connsiteY1" fmla="*/ 0 h 6378099"/>
              <a:gd name="connsiteX2" fmla="*/ 9915677 w 9915677"/>
              <a:gd name="connsiteY2" fmla="*/ 242338 h 6378099"/>
              <a:gd name="connsiteX3" fmla="*/ 383158 w 9915677"/>
              <a:gd name="connsiteY3" fmla="*/ 339053 h 6378099"/>
              <a:gd name="connsiteX4" fmla="*/ 593075 w 9915677"/>
              <a:gd name="connsiteY4" fmla="*/ 6234074 h 6378099"/>
              <a:gd name="connsiteX5" fmla="*/ 0 w 9915677"/>
              <a:gd name="connsiteY5" fmla="*/ 6378099 h 6378099"/>
              <a:gd name="connsiteX6" fmla="*/ 8792 w 9915677"/>
              <a:gd name="connsiteY6" fmla="*/ 0 h 6378099"/>
              <a:gd name="connsiteX0" fmla="*/ 770 w 9907655"/>
              <a:gd name="connsiteY0" fmla="*/ 0 h 6401912"/>
              <a:gd name="connsiteX1" fmla="*/ 9625416 w 9907655"/>
              <a:gd name="connsiteY1" fmla="*/ 0 h 6401912"/>
              <a:gd name="connsiteX2" fmla="*/ 9907655 w 9907655"/>
              <a:gd name="connsiteY2" fmla="*/ 242338 h 6401912"/>
              <a:gd name="connsiteX3" fmla="*/ 375136 w 9907655"/>
              <a:gd name="connsiteY3" fmla="*/ 339053 h 6401912"/>
              <a:gd name="connsiteX4" fmla="*/ 585053 w 9907655"/>
              <a:gd name="connsiteY4" fmla="*/ 6234074 h 6401912"/>
              <a:gd name="connsiteX5" fmla="*/ 1503 w 9907655"/>
              <a:gd name="connsiteY5" fmla="*/ 6401912 h 6401912"/>
              <a:gd name="connsiteX6" fmla="*/ 770 w 9907655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375136 w 11449072"/>
              <a:gd name="connsiteY3" fmla="*/ 339053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375136 w 11449072"/>
              <a:gd name="connsiteY3" fmla="*/ 339053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585053 w 11449072"/>
              <a:gd name="connsiteY4" fmla="*/ 620232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728176 w 11449072"/>
              <a:gd name="connsiteY4" fmla="*/ 6178471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501978 w 11449072"/>
              <a:gd name="connsiteY3" fmla="*/ 399255 h 6401912"/>
              <a:gd name="connsiteX4" fmla="*/ 728176 w 11449072"/>
              <a:gd name="connsiteY4" fmla="*/ 6178471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28176 w 11449072"/>
              <a:gd name="connsiteY4" fmla="*/ 6178471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831543 w 11449072"/>
              <a:gd name="connsiteY4" fmla="*/ 63136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831543 w 11449072"/>
              <a:gd name="connsiteY4" fmla="*/ 63136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831543 w 11449072"/>
              <a:gd name="connsiteY4" fmla="*/ 63136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83918 w 11449072"/>
              <a:gd name="connsiteY4" fmla="*/ 626919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83918 w 11449072"/>
              <a:gd name="connsiteY4" fmla="*/ 626919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83918 w 11449072"/>
              <a:gd name="connsiteY4" fmla="*/ 626919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55343 w 11449072"/>
              <a:gd name="connsiteY4" fmla="*/ 6246968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798290 w 11450744"/>
              <a:gd name="connsiteY4" fmla="*/ 62755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0744" h="6354287">
                <a:moveTo>
                  <a:pt x="2442" y="0"/>
                </a:moveTo>
                <a:lnTo>
                  <a:pt x="9627088" y="0"/>
                </a:lnTo>
                <a:lnTo>
                  <a:pt x="11450744" y="1557333"/>
                </a:lnTo>
                <a:cubicBezTo>
                  <a:pt x="8638998" y="-317606"/>
                  <a:pt x="130746" y="111200"/>
                  <a:pt x="487748" y="407207"/>
                </a:cubicBezTo>
                <a:cubicBezTo>
                  <a:pt x="136056" y="123337"/>
                  <a:pt x="366978" y="5978755"/>
                  <a:pt x="817340" y="6262843"/>
                </a:cubicBezTo>
                <a:cubicBezTo>
                  <a:pt x="288807" y="5978027"/>
                  <a:pt x="47125" y="6285155"/>
                  <a:pt x="0" y="6354287"/>
                </a:cubicBezTo>
                <a:cubicBezTo>
                  <a:pt x="2931" y="4261592"/>
                  <a:pt x="-489" y="2092695"/>
                  <a:pt x="2442" y="0"/>
                </a:cubicBezTo>
                <a:close/>
              </a:path>
            </a:pathLst>
          </a:custGeom>
          <a:gradFill>
            <a:gsLst>
              <a:gs pos="8000">
                <a:srgbClr val="595959"/>
              </a:gs>
              <a:gs pos="100000">
                <a:srgbClr val="30ACEC"/>
              </a:gs>
            </a:gsLst>
            <a:lin ang="5400000" scaled="0"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C120EF-C464-38C4-3BE8-B9F8F35E94AF}"/>
              </a:ext>
            </a:extLst>
          </p:cNvPr>
          <p:cNvSpPr/>
          <p:nvPr/>
        </p:nvSpPr>
        <p:spPr>
          <a:xfrm rot="2199864">
            <a:off x="1671809" y="5954682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D598BA-4346-6B6B-9324-3E929355884E}"/>
              </a:ext>
            </a:extLst>
          </p:cNvPr>
          <p:cNvSpPr/>
          <p:nvPr/>
        </p:nvSpPr>
        <p:spPr>
          <a:xfrm rot="1838642">
            <a:off x="2192687" y="6273453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7F2694-F8EF-5D97-9F64-C00D12A067E2}"/>
              </a:ext>
            </a:extLst>
          </p:cNvPr>
          <p:cNvSpPr/>
          <p:nvPr/>
        </p:nvSpPr>
        <p:spPr>
          <a:xfrm rot="1229000">
            <a:off x="2735436" y="6496702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2AA127-791B-7B04-1108-C184CA2BA206}"/>
              </a:ext>
            </a:extLst>
          </p:cNvPr>
          <p:cNvSpPr/>
          <p:nvPr/>
        </p:nvSpPr>
        <p:spPr>
          <a:xfrm rot="988515">
            <a:off x="3336964" y="6674503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4B490CD-0269-99FC-A479-34C70F12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" y="6397625"/>
            <a:ext cx="551167" cy="365125"/>
          </a:xfrm>
        </p:spPr>
        <p:txBody>
          <a:bodyPr/>
          <a:lstStyle/>
          <a:p>
            <a:pPr algn="ctr"/>
            <a:fld id="{D57F1E4F-1CFF-5643-939E-217C01CDF565}" type="slidenum">
              <a:rPr lang="en-US" sz="2000" b="1" smtClean="0">
                <a:solidFill>
                  <a:srgbClr val="1287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</a:t>
            </a:fld>
            <a:endParaRPr lang="en-US" sz="2000" b="1" dirty="0">
              <a:solidFill>
                <a:srgbClr val="1287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owchart: Stored Data 21">
            <a:extLst>
              <a:ext uri="{FF2B5EF4-FFF2-40B4-BE49-F238E27FC236}">
                <a16:creationId xmlns:a16="http://schemas.microsoft.com/office/drawing/2014/main" id="{CDA61E87-2E5A-218F-3910-51F411161CDB}"/>
              </a:ext>
            </a:extLst>
          </p:cNvPr>
          <p:cNvSpPr/>
          <p:nvPr/>
        </p:nvSpPr>
        <p:spPr>
          <a:xfrm>
            <a:off x="6890516" y="36576"/>
            <a:ext cx="2412000" cy="637200"/>
          </a:xfrm>
          <a:prstGeom prst="flowChartOnlineStorag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144000" rtlCol="0" anchor="ctr" anchorCtr="0"/>
          <a:lstStyle/>
          <a:p>
            <a:pPr marL="273050" algn="r" fontAlgn="ctr">
              <a:lnSpc>
                <a:spcPct val="150000"/>
              </a:lnSpc>
            </a:pPr>
            <a:r>
              <a:rPr lang="fa-IR" sz="1600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عملکرد </a:t>
            </a:r>
            <a:r>
              <a:rPr lang="fa-IR" sz="1600" u="sng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2 سالانه</a:t>
            </a:r>
            <a:endParaRPr lang="fa-IR" sz="1600" dirty="0">
              <a:ln w="3175"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23" name="Flowchart: Stored Data 22">
            <a:extLst>
              <a:ext uri="{FF2B5EF4-FFF2-40B4-BE49-F238E27FC236}">
                <a16:creationId xmlns:a16="http://schemas.microsoft.com/office/drawing/2014/main" id="{A9FCC7ED-41A5-F8C7-2B3F-AA74CBED93C7}"/>
              </a:ext>
            </a:extLst>
          </p:cNvPr>
          <p:cNvSpPr/>
          <p:nvPr/>
        </p:nvSpPr>
        <p:spPr>
          <a:xfrm>
            <a:off x="4290191" y="36576"/>
            <a:ext cx="2664000" cy="637200"/>
          </a:xfrm>
          <a:prstGeom prst="flowChartOnlineStorag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144000" rtlCol="0" anchor="ctr" anchorCtr="0"/>
          <a:lstStyle/>
          <a:p>
            <a:pPr algn="r" rtl="1" fontAlgn="ctr">
              <a:lnSpc>
                <a:spcPct val="150000"/>
              </a:lnSpc>
            </a:pPr>
            <a:r>
              <a:rPr kumimoji="0" lang="fa-IR" sz="1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 واحد فناوری اطلاعات </a:t>
            </a:r>
            <a:r>
              <a:rPr kumimoji="0" lang="fa-IR" sz="1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</a:t>
            </a:r>
            <a:r>
              <a:rPr kumimoji="0" lang="fa-IR" sz="1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fa-IR" sz="2400" dirty="0">
              <a:ln w="3175"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24" name="Flowchart: Stored Data 23">
            <a:extLst>
              <a:ext uri="{FF2B5EF4-FFF2-40B4-BE49-F238E27FC236}">
                <a16:creationId xmlns:a16="http://schemas.microsoft.com/office/drawing/2014/main" id="{9F731D15-CBD5-2DED-604A-5663D857B4B7}"/>
              </a:ext>
            </a:extLst>
          </p:cNvPr>
          <p:cNvSpPr/>
          <p:nvPr/>
        </p:nvSpPr>
        <p:spPr>
          <a:xfrm>
            <a:off x="1680341" y="27432"/>
            <a:ext cx="2664000" cy="637200"/>
          </a:xfrm>
          <a:prstGeom prst="flowChartOnlineStorag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144000" rtlCol="0" anchor="ctr" anchorCtr="0"/>
          <a:lstStyle/>
          <a:p>
            <a:pPr marL="119063"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700" b="0" i="0" u="none" strike="noStrike" kern="1200" cap="none" spc="0" normalizeH="0" baseline="0" noProof="0" dirty="0">
                <a:ln>
                  <a:solidFill>
                    <a:srgbClr val="CDD0D1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B Titr" panose="00000700000000000000" pitchFamily="2" charset="-78"/>
              </a:rPr>
              <a:t>اقدامات</a:t>
            </a:r>
            <a:endParaRPr kumimoji="0" lang="fa-IR" sz="1700" b="0" i="0" u="none" strike="noStrike" kern="1200" cap="none" spc="0" normalizeH="0" baseline="0" noProof="0" dirty="0">
              <a:ln>
                <a:solidFill>
                  <a:srgbClr val="CDD0D1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46C25B5-28BB-8F78-FB43-1A124B27B5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74" t="46250" r="79430" b="34121"/>
          <a:stretch/>
        </p:blipFill>
        <p:spPr>
          <a:xfrm>
            <a:off x="428625" y="504645"/>
            <a:ext cx="422911" cy="5240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66A635A-18EE-71E3-40AA-D6C5E71E22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67" t="90277" r="427" b="417"/>
          <a:stretch/>
        </p:blipFill>
        <p:spPr>
          <a:xfrm>
            <a:off x="0" y="2819401"/>
            <a:ext cx="515586" cy="2095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AEB3B34-DB8C-401C-E12A-91F9F8BE26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14" t="88333" r="39744"/>
          <a:stretch/>
        </p:blipFill>
        <p:spPr>
          <a:xfrm>
            <a:off x="38100" y="2311241"/>
            <a:ext cx="550923" cy="1881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1CB556F-2272-266A-F5BF-D911ECC86E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2238" t="2095" r="84331" b="85159"/>
          <a:stretch/>
        </p:blipFill>
        <p:spPr>
          <a:xfrm>
            <a:off x="53340" y="3390900"/>
            <a:ext cx="342900" cy="3337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39071E-91C6-E885-286A-36228646FA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90" t="23878" r="54742" b="60672"/>
          <a:stretch/>
        </p:blipFill>
        <p:spPr>
          <a:xfrm>
            <a:off x="0" y="0"/>
            <a:ext cx="601980" cy="5029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C4B4D31-F721-1CB8-7F17-ABEE137FCF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11" t="23942" r="82277" b="60248"/>
          <a:stretch/>
        </p:blipFill>
        <p:spPr>
          <a:xfrm>
            <a:off x="0" y="988559"/>
            <a:ext cx="449580" cy="5583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A4965E8-8E2D-DAA7-9D81-B42E4B09B6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830" t="25333" r="2540" b="56333"/>
          <a:stretch/>
        </p:blipFill>
        <p:spPr>
          <a:xfrm>
            <a:off x="519684" y="1356360"/>
            <a:ext cx="159258" cy="2895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D80A1BE-0B5F-D345-C4B9-02ED511C81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23" t="54065" r="81098" b="23374"/>
          <a:stretch/>
        </p:blipFill>
        <p:spPr>
          <a:xfrm>
            <a:off x="655320" y="0"/>
            <a:ext cx="259767" cy="381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6BB49C0-448E-7D61-71E7-12C5A0C6DB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53" t="45283" r="28454" b="40485"/>
          <a:stretch/>
        </p:blipFill>
        <p:spPr>
          <a:xfrm flipH="1">
            <a:off x="70196" y="666750"/>
            <a:ext cx="263179" cy="2590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E1503FA-3D4E-216A-274C-27ADB02D0A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847" t="29415" r="54068" b="39239"/>
          <a:stretch/>
        </p:blipFill>
        <p:spPr>
          <a:xfrm>
            <a:off x="144779" y="1653539"/>
            <a:ext cx="457201" cy="405191"/>
          </a:xfrm>
          <a:prstGeom prst="rect">
            <a:avLst/>
          </a:prstGeom>
        </p:spPr>
      </p:pic>
      <p:sp>
        <p:nvSpPr>
          <p:cNvPr id="57" name="شرکت پالایش نفت جی">
            <a:extLst>
              <a:ext uri="{FF2B5EF4-FFF2-40B4-BE49-F238E27FC236}">
                <a16:creationId xmlns:a16="http://schemas.microsoft.com/office/drawing/2014/main" id="{08671625-CFF0-9E39-62AE-87E9CF8F33C9}"/>
              </a:ext>
            </a:extLst>
          </p:cNvPr>
          <p:cNvSpPr/>
          <p:nvPr/>
        </p:nvSpPr>
        <p:spPr>
          <a:xfrm>
            <a:off x="11349305" y="707542"/>
            <a:ext cx="842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شرکت پالایش نفت جی</a:t>
            </a:r>
            <a:endParaRPr lang="en-US" sz="12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7C7EDF-A456-3253-6214-FCF1B3A6FF1E}"/>
              </a:ext>
            </a:extLst>
          </p:cNvPr>
          <p:cNvGrpSpPr/>
          <p:nvPr/>
        </p:nvGrpSpPr>
        <p:grpSpPr>
          <a:xfrm>
            <a:off x="2985769" y="1328391"/>
            <a:ext cx="8715136" cy="3310636"/>
            <a:chOff x="2496215" y="572454"/>
            <a:chExt cx="9499797" cy="331063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4CB3DAE-AD73-E3D7-7410-8CF760BDD510}"/>
                </a:ext>
              </a:extLst>
            </p:cNvPr>
            <p:cNvSpPr txBox="1"/>
            <p:nvPr/>
          </p:nvSpPr>
          <p:spPr>
            <a:xfrm>
              <a:off x="3476138" y="572454"/>
              <a:ext cx="8110127" cy="388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50000"/>
                </a:lnSpc>
                <a:buClr>
                  <a:srgbClr val="F2750E"/>
                </a:buClr>
                <a:defRPr/>
              </a:pPr>
              <a:r>
                <a:rPr kumimoji="0" lang="fa-IR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1- ا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جرای زیرساخت تلکام سایت پلنت قیر بندرعباس شامل شبکه 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Passive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، فیبر نوری و مخابرات</a:t>
              </a:r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7E3D37-7D66-924A-11EA-57D103A59827}"/>
                </a:ext>
              </a:extLst>
            </p:cNvPr>
            <p:cNvSpPr txBox="1"/>
            <p:nvPr/>
          </p:nvSpPr>
          <p:spPr>
            <a:xfrm>
              <a:off x="4130165" y="1247007"/>
              <a:ext cx="7473198" cy="388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ct val="150000"/>
                </a:lnSpc>
                <a:buClr>
                  <a:prstClr val="black"/>
                </a:buClr>
                <a:defRPr/>
              </a:pPr>
              <a:r>
                <a:rPr kumimoji="0" lang="fa-IR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  <a:sym typeface="Wingdings" panose="05000000000000000000" pitchFamily="2" charset="2"/>
                </a:rPr>
                <a:t>3- ا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جرای سیستم جامع نظارت تصویری (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CCTV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) سایت پلنت قیر بندرعباس</a:t>
              </a:r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CAE34E-F25A-2CA4-5058-162393F75C38}"/>
                </a:ext>
              </a:extLst>
            </p:cNvPr>
            <p:cNvSpPr txBox="1"/>
            <p:nvPr/>
          </p:nvSpPr>
          <p:spPr>
            <a:xfrm>
              <a:off x="3974576" y="1597579"/>
              <a:ext cx="7611689" cy="388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4- ا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جرای سیستم 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Paging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 سایت پلنت قیر بندرعباس</a:t>
              </a:r>
              <a:endParaRPr kumimoji="0" lang="fa-I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5839AF-46B7-1763-9DF8-35A88EADA260}"/>
                </a:ext>
              </a:extLst>
            </p:cNvPr>
            <p:cNvSpPr txBox="1"/>
            <p:nvPr/>
          </p:nvSpPr>
          <p:spPr>
            <a:xfrm>
              <a:off x="4641098" y="1939325"/>
              <a:ext cx="6952127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5- ا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جرای اتاق سرور سایت پلنت قیر بندرعباس</a:t>
              </a:r>
              <a:endParaRPr kumimoji="0" lang="fa-I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cs typeface="B Lotus" panose="00000400000000000000" pitchFamily="2" charset="-7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E55F3D-94A6-FDA5-FEB1-2B4F3E3FCBAC}"/>
                </a:ext>
              </a:extLst>
            </p:cNvPr>
            <p:cNvSpPr txBox="1"/>
            <p:nvPr/>
          </p:nvSpPr>
          <p:spPr>
            <a:xfrm>
              <a:off x="2776187" y="923026"/>
              <a:ext cx="8824000" cy="388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fa-IR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2- </a:t>
              </a:r>
              <a:r>
                <a:rPr lang="fa-IR" sz="1400" dirty="0">
                  <a:solidFill>
                    <a:prstClr val="black"/>
                  </a:solidFill>
                  <a:latin typeface="Calibri" panose="020F0502020204030204" pitchFamily="34" charset="0"/>
                  <a:cs typeface="B Lotus" panose="00000400000000000000" pitchFamily="2" charset="-78"/>
                </a:rPr>
                <a:t>پیا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ده‌سازی سیستم 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VoIP</a:t>
              </a:r>
              <a:r>
                <a:rPr lang="en-US" sz="1400" dirty="0">
                  <a:latin typeface="Arial" panose="020B060402020202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 </a:t>
              </a:r>
              <a:r>
                <a:rPr lang="fa-IR" sz="1400" dirty="0">
                  <a:latin typeface="Arial" panose="020B060402020202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(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IP Telephony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) سایت پلنت قیر بندرعباس و یکپارچه‌سازی با سایر مراکز</a:t>
              </a:r>
              <a:endParaRPr kumimoji="0" lang="fa-I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cs typeface="B Lotus" panose="00000400000000000000" pitchFamily="2" charset="-7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398145-87B1-3007-87FB-E99121A6743A}"/>
                </a:ext>
              </a:extLst>
            </p:cNvPr>
            <p:cNvSpPr txBox="1"/>
            <p:nvPr/>
          </p:nvSpPr>
          <p:spPr>
            <a:xfrm>
              <a:off x="4654562" y="3214737"/>
              <a:ext cx="6952127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fa-IR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9- </a:t>
              </a:r>
              <a:r>
                <a:rPr lang="fa-IR" sz="1400" dirty="0">
                  <a:solidFill>
                    <a:prstClr val="black"/>
                  </a:solidFill>
                  <a:latin typeface="Calibri"/>
                  <a:cs typeface="B Lotus" panose="00000400000000000000" pitchFamily="2" charset="-78"/>
                </a:rPr>
                <a:t>ا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رتقاء نسخه نرم‌افزار مکاتبات اداری چارگون و مهاجرت از ورژن 4 به 5</a:t>
              </a:r>
              <a:endParaRPr kumimoji="0" lang="fa-I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cs typeface="B Lotus" panose="00000400000000000000" pitchFamily="2" charset="-7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017D22-12F1-6531-F37F-62503CC2474C}"/>
                </a:ext>
              </a:extLst>
            </p:cNvPr>
            <p:cNvSpPr txBox="1"/>
            <p:nvPr/>
          </p:nvSpPr>
          <p:spPr>
            <a:xfrm>
              <a:off x="4335520" y="2901784"/>
              <a:ext cx="7271170" cy="388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fa-IR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8- ا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رتقاء نرم‌افزار مدیریت ایمیل سازمانی 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Exchange Server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 از نسخه 2010 به 2019</a:t>
              </a:r>
              <a:endParaRPr kumimoji="0" lang="fa-I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cs typeface="B Lotus" panose="00000400000000000000" pitchFamily="2" charset="-7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A8C836-A233-9E50-6B1D-A83A50987389}"/>
                </a:ext>
              </a:extLst>
            </p:cNvPr>
            <p:cNvSpPr txBox="1"/>
            <p:nvPr/>
          </p:nvSpPr>
          <p:spPr>
            <a:xfrm>
              <a:off x="5923659" y="3494522"/>
              <a:ext cx="6072353" cy="388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7663" marR="0" lvl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fa-IR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10- ط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راحی تفصیلی سیستم جامع نظارت تصویری(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CCTV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)</a:t>
              </a:r>
              <a:r>
                <a:rPr lang="fa-IR" sz="1400" dirty="0">
                  <a:ea typeface="Calibri" panose="020F0502020204030204" pitchFamily="34" charset="0"/>
                  <a:cs typeface="B Lotus" panose="00000400000000000000" pitchFamily="2" charset="-78"/>
                </a:rPr>
                <a:t> 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سایت اصفهان</a:t>
              </a:r>
              <a:endParaRPr kumimoji="0" lang="fa-I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cs typeface="B Lotus" panose="00000400000000000000" pitchFamily="2" charset="-7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2334D2-A4CE-C089-22F0-C6645DB47FEB}"/>
                </a:ext>
              </a:extLst>
            </p:cNvPr>
            <p:cNvSpPr txBox="1"/>
            <p:nvPr/>
          </p:nvSpPr>
          <p:spPr>
            <a:xfrm>
              <a:off x="3101920" y="2253487"/>
              <a:ext cx="8497150" cy="388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lang="fa-IR" sz="1400" dirty="0">
                  <a:solidFill>
                    <a:prstClr val="black"/>
                  </a:solidFill>
                  <a:latin typeface="Calibri"/>
                  <a:cs typeface="B Lotus" panose="00000400000000000000" pitchFamily="2" charset="-78"/>
                </a:rPr>
                <a:t>6</a:t>
              </a:r>
              <a:r>
                <a:rPr kumimoji="0" lang="fa-IR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- ت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جهیز سیستم امنیت شبکه به 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UTM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 فایروال‌ سخت‌افزاری بروز برای دفتر مرکزی و سایتها</a:t>
              </a:r>
              <a:endParaRPr kumimoji="0" lang="fa-I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cs typeface="B Lotus" panose="00000400000000000000" pitchFamily="2" charset="-78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75E069-8BAD-D229-F997-AD8CA6CC9EEE}"/>
                </a:ext>
              </a:extLst>
            </p:cNvPr>
            <p:cNvSpPr txBox="1"/>
            <p:nvPr/>
          </p:nvSpPr>
          <p:spPr>
            <a:xfrm>
              <a:off x="2496215" y="2588703"/>
              <a:ext cx="9091815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fa-IR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7- ط</a:t>
              </a:r>
              <a:r>
                <a:rPr lang="fa-IR" sz="14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راحی، تجهیز و راه‌اندازی سیستم صوتی و تصویری و کنفرانسیگ سالن کنفرانس 30 نفره دفتر مرکزی</a:t>
              </a:r>
              <a:endParaRPr kumimoji="0" lang="fa-I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cs typeface="B Lotus" panose="00000400000000000000" pitchFamily="2" charset="-78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AF4E650-0FD6-6E05-B9A8-7DB825920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00490" y="3733208"/>
            <a:ext cx="2439660" cy="1784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E8ED19-3977-8A17-2F02-5FC7CFC9C1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8671" y="4941977"/>
            <a:ext cx="2674107" cy="1333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4EE30E-982D-C062-04E0-561D3B1799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37" y="1436758"/>
            <a:ext cx="3028330" cy="1654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731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E6F079-8F10-DD07-6B85-25C1D8E06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8A5956-4736-367F-8490-CAA231F53C05}"/>
              </a:ext>
            </a:extLst>
          </p:cNvPr>
          <p:cNvSpPr/>
          <p:nvPr/>
        </p:nvSpPr>
        <p:spPr>
          <a:xfrm>
            <a:off x="1134208" y="5662247"/>
            <a:ext cx="888023" cy="772030"/>
          </a:xfrm>
          <a:custGeom>
            <a:avLst/>
            <a:gdLst>
              <a:gd name="connsiteX0" fmla="*/ 0 w 580290"/>
              <a:gd name="connsiteY0" fmla="*/ 0 h 553916"/>
              <a:gd name="connsiteX1" fmla="*/ 580290 w 580290"/>
              <a:gd name="connsiteY1" fmla="*/ 0 h 553916"/>
              <a:gd name="connsiteX2" fmla="*/ 580290 w 580290"/>
              <a:gd name="connsiteY2" fmla="*/ 553916 h 553916"/>
              <a:gd name="connsiteX3" fmla="*/ 0 w 580290"/>
              <a:gd name="connsiteY3" fmla="*/ 553916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580290 w 580290"/>
              <a:gd name="connsiteY1" fmla="*/ 0 h 553916"/>
              <a:gd name="connsiteX2" fmla="*/ 580290 w 580290"/>
              <a:gd name="connsiteY2" fmla="*/ 553916 h 553916"/>
              <a:gd name="connsiteX3" fmla="*/ 87923 w 580290"/>
              <a:gd name="connsiteY3" fmla="*/ 501162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334105 w 580290"/>
              <a:gd name="connsiteY1" fmla="*/ 325315 h 553916"/>
              <a:gd name="connsiteX2" fmla="*/ 580290 w 580290"/>
              <a:gd name="connsiteY2" fmla="*/ 553916 h 553916"/>
              <a:gd name="connsiteX3" fmla="*/ 87923 w 580290"/>
              <a:gd name="connsiteY3" fmla="*/ 501162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334105 w 580290"/>
              <a:gd name="connsiteY1" fmla="*/ 325315 h 553916"/>
              <a:gd name="connsiteX2" fmla="*/ 580290 w 580290"/>
              <a:gd name="connsiteY2" fmla="*/ 553916 h 553916"/>
              <a:gd name="connsiteX3" fmla="*/ 125161 w 580290"/>
              <a:gd name="connsiteY3" fmla="*/ 450992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334105 w 580290"/>
              <a:gd name="connsiteY1" fmla="*/ 325315 h 553916"/>
              <a:gd name="connsiteX2" fmla="*/ 580290 w 580290"/>
              <a:gd name="connsiteY2" fmla="*/ 553916 h 553916"/>
              <a:gd name="connsiteX3" fmla="*/ 125161 w 580290"/>
              <a:gd name="connsiteY3" fmla="*/ 450992 h 553916"/>
              <a:gd name="connsiteX4" fmla="*/ 0 w 580290"/>
              <a:gd name="connsiteY4" fmla="*/ 0 h 553916"/>
              <a:gd name="connsiteX0" fmla="*/ 0 w 580290"/>
              <a:gd name="connsiteY0" fmla="*/ 0 h 586381"/>
              <a:gd name="connsiteX1" fmla="*/ 334105 w 580290"/>
              <a:gd name="connsiteY1" fmla="*/ 325315 h 586381"/>
              <a:gd name="connsiteX2" fmla="*/ 580290 w 580290"/>
              <a:gd name="connsiteY2" fmla="*/ 553916 h 586381"/>
              <a:gd name="connsiteX3" fmla="*/ 125161 w 580290"/>
              <a:gd name="connsiteY3" fmla="*/ 450992 h 586381"/>
              <a:gd name="connsiteX4" fmla="*/ 0 w 580290"/>
              <a:gd name="connsiteY4" fmla="*/ 0 h 586381"/>
              <a:gd name="connsiteX0" fmla="*/ 0 w 580290"/>
              <a:gd name="connsiteY0" fmla="*/ 0 h 578523"/>
              <a:gd name="connsiteX1" fmla="*/ 334105 w 580290"/>
              <a:gd name="connsiteY1" fmla="*/ 325315 h 578523"/>
              <a:gd name="connsiteX2" fmla="*/ 580290 w 580290"/>
              <a:gd name="connsiteY2" fmla="*/ 553916 h 578523"/>
              <a:gd name="connsiteX3" fmla="*/ 153888 w 580290"/>
              <a:gd name="connsiteY3" fmla="*/ 437816 h 578523"/>
              <a:gd name="connsiteX4" fmla="*/ 0 w 580290"/>
              <a:gd name="connsiteY4" fmla="*/ 0 h 57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290" h="578523">
                <a:moveTo>
                  <a:pt x="0" y="0"/>
                </a:moveTo>
                <a:lnTo>
                  <a:pt x="334105" y="325315"/>
                </a:lnTo>
                <a:lnTo>
                  <a:pt x="580290" y="553916"/>
                </a:lnTo>
                <a:cubicBezTo>
                  <a:pt x="428580" y="519608"/>
                  <a:pt x="350284" y="689530"/>
                  <a:pt x="153888" y="437816"/>
                </a:cubicBezTo>
                <a:lnTo>
                  <a:pt x="0" y="0"/>
                </a:lnTo>
                <a:close/>
              </a:path>
            </a:pathLst>
          </a:custGeom>
          <a:solidFill>
            <a:srgbClr val="1287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6" name="Rounded Rectangle 31">
            <a:extLst>
              <a:ext uri="{FF2B5EF4-FFF2-40B4-BE49-F238E27FC236}">
                <a16:creationId xmlns:a16="http://schemas.microsoft.com/office/drawing/2014/main" id="{3D0607D7-11FF-0A9F-2EF0-25892BC9C9BB}"/>
              </a:ext>
            </a:extLst>
          </p:cNvPr>
          <p:cNvSpPr/>
          <p:nvPr/>
        </p:nvSpPr>
        <p:spPr>
          <a:xfrm>
            <a:off x="7991856" y="851547"/>
            <a:ext cx="3202774" cy="299073"/>
          </a:xfrm>
          <a:prstGeom prst="roundRect">
            <a:avLst>
              <a:gd name="adj" fmla="val 30216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180000" tIns="36000" rIns="0" bIns="180000" rtlCol="0" anchor="ctr" anchorCtr="0"/>
          <a:lstStyle/>
          <a:p>
            <a:pPr marL="273050" marR="0" lvl="0" indent="0" algn="ctr" defTabSz="914400" rtl="1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azanin"/>
                <a:ea typeface="+mn-ea"/>
                <a:cs typeface="B Titr" panose="00000700000000000000" pitchFamily="2" charset="-78"/>
              </a:rPr>
              <a:t>اهم فعالیت ها و اقدامات انجام شده در سال 1402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DFF5ADC-CB3A-9F3E-C68D-DDA61D202881}"/>
              </a:ext>
            </a:extLst>
          </p:cNvPr>
          <p:cNvSpPr/>
          <p:nvPr/>
        </p:nvSpPr>
        <p:spPr>
          <a:xfrm>
            <a:off x="-7620" y="0"/>
            <a:ext cx="1013460" cy="5219700"/>
          </a:xfrm>
          <a:custGeom>
            <a:avLst/>
            <a:gdLst>
              <a:gd name="connsiteX0" fmla="*/ 0 w 1051560"/>
              <a:gd name="connsiteY0" fmla="*/ 0 h 5265420"/>
              <a:gd name="connsiteX1" fmla="*/ 1051560 w 1051560"/>
              <a:gd name="connsiteY1" fmla="*/ 0 h 5265420"/>
              <a:gd name="connsiteX2" fmla="*/ 1051560 w 1051560"/>
              <a:gd name="connsiteY2" fmla="*/ 5265420 h 5265420"/>
              <a:gd name="connsiteX3" fmla="*/ 0 w 1051560"/>
              <a:gd name="connsiteY3" fmla="*/ 5265420 h 5265420"/>
              <a:gd name="connsiteX4" fmla="*/ 0 w 1051560"/>
              <a:gd name="connsiteY4" fmla="*/ 0 h 5265420"/>
              <a:gd name="connsiteX0" fmla="*/ 0 w 1051560"/>
              <a:gd name="connsiteY0" fmla="*/ 0 h 5265420"/>
              <a:gd name="connsiteX1" fmla="*/ 1051560 w 1051560"/>
              <a:gd name="connsiteY1" fmla="*/ 0 h 5265420"/>
              <a:gd name="connsiteX2" fmla="*/ 335280 w 1051560"/>
              <a:gd name="connsiteY2" fmla="*/ 5227320 h 5265420"/>
              <a:gd name="connsiteX3" fmla="*/ 0 w 1051560"/>
              <a:gd name="connsiteY3" fmla="*/ 5265420 h 5265420"/>
              <a:gd name="connsiteX4" fmla="*/ 0 w 1051560"/>
              <a:gd name="connsiteY4" fmla="*/ 0 h 5265420"/>
              <a:gd name="connsiteX0" fmla="*/ 0 w 922020"/>
              <a:gd name="connsiteY0" fmla="*/ 15240 h 5280660"/>
              <a:gd name="connsiteX1" fmla="*/ 922020 w 922020"/>
              <a:gd name="connsiteY1" fmla="*/ 0 h 5280660"/>
              <a:gd name="connsiteX2" fmla="*/ 335280 w 922020"/>
              <a:gd name="connsiteY2" fmla="*/ 5242560 h 5280660"/>
              <a:gd name="connsiteX3" fmla="*/ 0 w 922020"/>
              <a:gd name="connsiteY3" fmla="*/ 5280660 h 5280660"/>
              <a:gd name="connsiteX4" fmla="*/ 0 w 922020"/>
              <a:gd name="connsiteY4" fmla="*/ 15240 h 528066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335280 w 1005840"/>
              <a:gd name="connsiteY2" fmla="*/ 522732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213360 w 1005840"/>
              <a:gd name="connsiteY2" fmla="*/ 522732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175260 w 1005840"/>
              <a:gd name="connsiteY2" fmla="*/ 519684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175260 w 1005840"/>
              <a:gd name="connsiteY2" fmla="*/ 518922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7620 w 1013460"/>
              <a:gd name="connsiteY0" fmla="*/ 0 h 5219700"/>
              <a:gd name="connsiteX1" fmla="*/ 1013460 w 1013460"/>
              <a:gd name="connsiteY1" fmla="*/ 0 h 5219700"/>
              <a:gd name="connsiteX2" fmla="*/ 182880 w 1013460"/>
              <a:gd name="connsiteY2" fmla="*/ 5189220 h 5219700"/>
              <a:gd name="connsiteX3" fmla="*/ 0 w 1013460"/>
              <a:gd name="connsiteY3" fmla="*/ 5219700 h 5219700"/>
              <a:gd name="connsiteX4" fmla="*/ 7620 w 1013460"/>
              <a:gd name="connsiteY4" fmla="*/ 0 h 5219700"/>
              <a:gd name="connsiteX0" fmla="*/ 7620 w 1013460"/>
              <a:gd name="connsiteY0" fmla="*/ 0 h 5219700"/>
              <a:gd name="connsiteX1" fmla="*/ 1013460 w 1013460"/>
              <a:gd name="connsiteY1" fmla="*/ 0 h 5219700"/>
              <a:gd name="connsiteX2" fmla="*/ 160020 w 1013460"/>
              <a:gd name="connsiteY2" fmla="*/ 5189220 h 5219700"/>
              <a:gd name="connsiteX3" fmla="*/ 0 w 1013460"/>
              <a:gd name="connsiteY3" fmla="*/ 5219700 h 5219700"/>
              <a:gd name="connsiteX4" fmla="*/ 7620 w 101346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460" h="5219700">
                <a:moveTo>
                  <a:pt x="7620" y="0"/>
                </a:moveTo>
                <a:lnTo>
                  <a:pt x="1013460" y="0"/>
                </a:lnTo>
                <a:lnTo>
                  <a:pt x="160020" y="5189220"/>
                </a:lnTo>
                <a:lnTo>
                  <a:pt x="0" y="5219700"/>
                </a:lnTo>
                <a:lnTo>
                  <a:pt x="762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2B826-15B0-D3E7-3C30-05EAD72C8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304" y="0"/>
            <a:ext cx="857696" cy="63034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Flowchart: Stored Data 8">
            <a:extLst>
              <a:ext uri="{FF2B5EF4-FFF2-40B4-BE49-F238E27FC236}">
                <a16:creationId xmlns:a16="http://schemas.microsoft.com/office/drawing/2014/main" id="{FBD4D4BE-DF26-5D5D-810B-9E49A3D78CB5}"/>
              </a:ext>
            </a:extLst>
          </p:cNvPr>
          <p:cNvSpPr/>
          <p:nvPr/>
        </p:nvSpPr>
        <p:spPr>
          <a:xfrm>
            <a:off x="9157806" y="-1"/>
            <a:ext cx="2467039" cy="6379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4652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851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353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652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652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1667" y="0"/>
                </a:moveTo>
                <a:lnTo>
                  <a:pt x="10000" y="0"/>
                </a:lnTo>
                <a:cubicBezTo>
                  <a:pt x="9079" y="0"/>
                  <a:pt x="8411" y="2372"/>
                  <a:pt x="8359" y="4652"/>
                </a:cubicBezTo>
                <a:cubicBezTo>
                  <a:pt x="8307" y="6932"/>
                  <a:pt x="8526" y="8806"/>
                  <a:pt x="9228" y="9801"/>
                </a:cubicBezTo>
                <a:cubicBezTo>
                  <a:pt x="6463" y="9652"/>
                  <a:pt x="4445" y="10000"/>
                  <a:pt x="1667" y="10000"/>
                </a:cubicBezTo>
                <a:cubicBezTo>
                  <a:pt x="746" y="10000"/>
                  <a:pt x="0" y="7761"/>
                  <a:pt x="0" y="5000"/>
                </a:cubicBezTo>
                <a:cubicBezTo>
                  <a:pt x="0" y="2239"/>
                  <a:pt x="746" y="0"/>
                  <a:pt x="1667" y="0"/>
                </a:cubicBezTo>
                <a:close/>
              </a:path>
            </a:pathLst>
          </a:custGeom>
          <a:blipFill dpi="0" rotWithShape="1">
            <a:blip r:embed="rId4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612000" bIns="216000" rtlCol="0" anchor="ctr" anchorCtr="0"/>
          <a:lstStyle/>
          <a:p>
            <a:pPr marL="273050" algn="ctr" fontAlgn="ctr">
              <a:lnSpc>
                <a:spcPct val="150000"/>
              </a:lnSpc>
            </a:pPr>
            <a:r>
              <a:rPr lang="fa-IR" sz="28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راه خوب از راه خوب ساخته می شود</a:t>
            </a: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3092F1BC-5636-EA6B-4B59-5D4E3CD6359C}"/>
              </a:ext>
            </a:extLst>
          </p:cNvPr>
          <p:cNvSpPr/>
          <p:nvPr/>
        </p:nvSpPr>
        <p:spPr>
          <a:xfrm rot="10800000">
            <a:off x="743697" y="503712"/>
            <a:ext cx="11450744" cy="6354287"/>
          </a:xfrm>
          <a:custGeom>
            <a:avLst/>
            <a:gdLst>
              <a:gd name="connsiteX0" fmla="*/ 0 w 9624646"/>
              <a:gd name="connsiteY0" fmla="*/ 0 h 6198954"/>
              <a:gd name="connsiteX1" fmla="*/ 9624646 w 9624646"/>
              <a:gd name="connsiteY1" fmla="*/ 0 h 6198954"/>
              <a:gd name="connsiteX2" fmla="*/ 9221085 w 9624646"/>
              <a:gd name="connsiteY2" fmla="*/ 259922 h 6198954"/>
              <a:gd name="connsiteX3" fmla="*/ 277651 w 9624646"/>
              <a:gd name="connsiteY3" fmla="*/ 259922 h 6198954"/>
              <a:gd name="connsiteX4" fmla="*/ 277651 w 9624646"/>
              <a:gd name="connsiteY4" fmla="*/ 6020127 h 6198954"/>
              <a:gd name="connsiteX5" fmla="*/ 0 w 9624646"/>
              <a:gd name="connsiteY5" fmla="*/ 6198954 h 6198954"/>
              <a:gd name="connsiteX6" fmla="*/ 0 w 9624646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277651 w 9906885"/>
              <a:gd name="connsiteY3" fmla="*/ 259922 h 6198954"/>
              <a:gd name="connsiteX4" fmla="*/ 277651 w 9906885"/>
              <a:gd name="connsiteY4" fmla="*/ 6020127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231143"/>
              <a:gd name="connsiteX1" fmla="*/ 9624646 w 9906885"/>
              <a:gd name="connsiteY1" fmla="*/ 0 h 6231143"/>
              <a:gd name="connsiteX2" fmla="*/ 9906885 w 9906885"/>
              <a:gd name="connsiteY2" fmla="*/ 242338 h 6231143"/>
              <a:gd name="connsiteX3" fmla="*/ 277651 w 9906885"/>
              <a:gd name="connsiteY3" fmla="*/ 259922 h 6231143"/>
              <a:gd name="connsiteX4" fmla="*/ 550212 w 9906885"/>
              <a:gd name="connsiteY4" fmla="*/ 6231143 h 6231143"/>
              <a:gd name="connsiteX5" fmla="*/ 0 w 9906885"/>
              <a:gd name="connsiteY5" fmla="*/ 6198954 h 6231143"/>
              <a:gd name="connsiteX6" fmla="*/ 0 w 9906885"/>
              <a:gd name="connsiteY6" fmla="*/ 0 h 6231143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277651 w 9906885"/>
              <a:gd name="connsiteY3" fmla="*/ 259922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242916"/>
              <a:gd name="connsiteX1" fmla="*/ 9624646 w 9906885"/>
              <a:gd name="connsiteY1" fmla="*/ 0 h 6242916"/>
              <a:gd name="connsiteX2" fmla="*/ 9906885 w 9906885"/>
              <a:gd name="connsiteY2" fmla="*/ 242338 h 6242916"/>
              <a:gd name="connsiteX3" fmla="*/ 374366 w 9906885"/>
              <a:gd name="connsiteY3" fmla="*/ 339053 h 6242916"/>
              <a:gd name="connsiteX4" fmla="*/ 541421 w 9906885"/>
              <a:gd name="connsiteY4" fmla="*/ 6195974 h 6242916"/>
              <a:gd name="connsiteX5" fmla="*/ 0 w 9906885"/>
              <a:gd name="connsiteY5" fmla="*/ 6242916 h 6242916"/>
              <a:gd name="connsiteX6" fmla="*/ 0 w 9906885"/>
              <a:gd name="connsiteY6" fmla="*/ 0 h 6242916"/>
              <a:gd name="connsiteX0" fmla="*/ 0 w 9906885"/>
              <a:gd name="connsiteY0" fmla="*/ 0 h 6242916"/>
              <a:gd name="connsiteX1" fmla="*/ 9624646 w 9906885"/>
              <a:gd name="connsiteY1" fmla="*/ 0 h 6242916"/>
              <a:gd name="connsiteX2" fmla="*/ 9906885 w 9906885"/>
              <a:gd name="connsiteY2" fmla="*/ 242338 h 6242916"/>
              <a:gd name="connsiteX3" fmla="*/ 374366 w 9906885"/>
              <a:gd name="connsiteY3" fmla="*/ 339053 h 6242916"/>
              <a:gd name="connsiteX4" fmla="*/ 541421 w 9906885"/>
              <a:gd name="connsiteY4" fmla="*/ 6195974 h 6242916"/>
              <a:gd name="connsiteX5" fmla="*/ 0 w 9906885"/>
              <a:gd name="connsiteY5" fmla="*/ 6242916 h 6242916"/>
              <a:gd name="connsiteX6" fmla="*/ 0 w 9906885"/>
              <a:gd name="connsiteY6" fmla="*/ 0 h 624291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50213 w 9915677"/>
              <a:gd name="connsiteY4" fmla="*/ 61959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50213 w 9915677"/>
              <a:gd name="connsiteY4" fmla="*/ 61959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50213 w 9915677"/>
              <a:gd name="connsiteY4" fmla="*/ 61959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93075 w 9915677"/>
              <a:gd name="connsiteY4" fmla="*/ 62340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93075 w 9915677"/>
              <a:gd name="connsiteY4" fmla="*/ 62340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378099"/>
              <a:gd name="connsiteX1" fmla="*/ 9633438 w 9915677"/>
              <a:gd name="connsiteY1" fmla="*/ 0 h 6378099"/>
              <a:gd name="connsiteX2" fmla="*/ 9915677 w 9915677"/>
              <a:gd name="connsiteY2" fmla="*/ 242338 h 6378099"/>
              <a:gd name="connsiteX3" fmla="*/ 383158 w 9915677"/>
              <a:gd name="connsiteY3" fmla="*/ 339053 h 6378099"/>
              <a:gd name="connsiteX4" fmla="*/ 593075 w 9915677"/>
              <a:gd name="connsiteY4" fmla="*/ 6234074 h 6378099"/>
              <a:gd name="connsiteX5" fmla="*/ 0 w 9915677"/>
              <a:gd name="connsiteY5" fmla="*/ 6378099 h 6378099"/>
              <a:gd name="connsiteX6" fmla="*/ 8792 w 9915677"/>
              <a:gd name="connsiteY6" fmla="*/ 0 h 6378099"/>
              <a:gd name="connsiteX0" fmla="*/ 8792 w 9915677"/>
              <a:gd name="connsiteY0" fmla="*/ 0 h 6378099"/>
              <a:gd name="connsiteX1" fmla="*/ 9633438 w 9915677"/>
              <a:gd name="connsiteY1" fmla="*/ 0 h 6378099"/>
              <a:gd name="connsiteX2" fmla="*/ 9915677 w 9915677"/>
              <a:gd name="connsiteY2" fmla="*/ 242338 h 6378099"/>
              <a:gd name="connsiteX3" fmla="*/ 383158 w 9915677"/>
              <a:gd name="connsiteY3" fmla="*/ 339053 h 6378099"/>
              <a:gd name="connsiteX4" fmla="*/ 593075 w 9915677"/>
              <a:gd name="connsiteY4" fmla="*/ 6234074 h 6378099"/>
              <a:gd name="connsiteX5" fmla="*/ 0 w 9915677"/>
              <a:gd name="connsiteY5" fmla="*/ 6378099 h 6378099"/>
              <a:gd name="connsiteX6" fmla="*/ 8792 w 9915677"/>
              <a:gd name="connsiteY6" fmla="*/ 0 h 6378099"/>
              <a:gd name="connsiteX0" fmla="*/ 770 w 9907655"/>
              <a:gd name="connsiteY0" fmla="*/ 0 h 6401912"/>
              <a:gd name="connsiteX1" fmla="*/ 9625416 w 9907655"/>
              <a:gd name="connsiteY1" fmla="*/ 0 h 6401912"/>
              <a:gd name="connsiteX2" fmla="*/ 9907655 w 9907655"/>
              <a:gd name="connsiteY2" fmla="*/ 242338 h 6401912"/>
              <a:gd name="connsiteX3" fmla="*/ 375136 w 9907655"/>
              <a:gd name="connsiteY3" fmla="*/ 339053 h 6401912"/>
              <a:gd name="connsiteX4" fmla="*/ 585053 w 9907655"/>
              <a:gd name="connsiteY4" fmla="*/ 6234074 h 6401912"/>
              <a:gd name="connsiteX5" fmla="*/ 1503 w 9907655"/>
              <a:gd name="connsiteY5" fmla="*/ 6401912 h 6401912"/>
              <a:gd name="connsiteX6" fmla="*/ 770 w 9907655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375136 w 11449072"/>
              <a:gd name="connsiteY3" fmla="*/ 339053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375136 w 11449072"/>
              <a:gd name="connsiteY3" fmla="*/ 339053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585053 w 11449072"/>
              <a:gd name="connsiteY4" fmla="*/ 620232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728176 w 11449072"/>
              <a:gd name="connsiteY4" fmla="*/ 6178471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501978 w 11449072"/>
              <a:gd name="connsiteY3" fmla="*/ 399255 h 6401912"/>
              <a:gd name="connsiteX4" fmla="*/ 728176 w 11449072"/>
              <a:gd name="connsiteY4" fmla="*/ 6178471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28176 w 11449072"/>
              <a:gd name="connsiteY4" fmla="*/ 6178471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831543 w 11449072"/>
              <a:gd name="connsiteY4" fmla="*/ 63136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831543 w 11449072"/>
              <a:gd name="connsiteY4" fmla="*/ 63136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831543 w 11449072"/>
              <a:gd name="connsiteY4" fmla="*/ 63136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83918 w 11449072"/>
              <a:gd name="connsiteY4" fmla="*/ 626919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83918 w 11449072"/>
              <a:gd name="connsiteY4" fmla="*/ 626919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83918 w 11449072"/>
              <a:gd name="connsiteY4" fmla="*/ 626919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55343 w 11449072"/>
              <a:gd name="connsiteY4" fmla="*/ 6246968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798290 w 11450744"/>
              <a:gd name="connsiteY4" fmla="*/ 62755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0744" h="6354287">
                <a:moveTo>
                  <a:pt x="2442" y="0"/>
                </a:moveTo>
                <a:lnTo>
                  <a:pt x="9627088" y="0"/>
                </a:lnTo>
                <a:lnTo>
                  <a:pt x="11450744" y="1557333"/>
                </a:lnTo>
                <a:cubicBezTo>
                  <a:pt x="8638998" y="-317606"/>
                  <a:pt x="130746" y="111200"/>
                  <a:pt x="487748" y="407207"/>
                </a:cubicBezTo>
                <a:cubicBezTo>
                  <a:pt x="136056" y="123337"/>
                  <a:pt x="366978" y="5978755"/>
                  <a:pt x="817340" y="6262843"/>
                </a:cubicBezTo>
                <a:cubicBezTo>
                  <a:pt x="288807" y="5978027"/>
                  <a:pt x="47125" y="6285155"/>
                  <a:pt x="0" y="6354287"/>
                </a:cubicBezTo>
                <a:cubicBezTo>
                  <a:pt x="2931" y="4261592"/>
                  <a:pt x="-489" y="2092695"/>
                  <a:pt x="2442" y="0"/>
                </a:cubicBezTo>
                <a:close/>
              </a:path>
            </a:pathLst>
          </a:custGeom>
          <a:gradFill>
            <a:gsLst>
              <a:gs pos="8000">
                <a:srgbClr val="595959"/>
              </a:gs>
              <a:gs pos="100000">
                <a:srgbClr val="30ACEC"/>
              </a:gs>
            </a:gsLst>
            <a:lin ang="5400000" scaled="0"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0D2989-0C6B-3596-149D-7799ECAB45A5}"/>
              </a:ext>
            </a:extLst>
          </p:cNvPr>
          <p:cNvSpPr/>
          <p:nvPr/>
        </p:nvSpPr>
        <p:spPr>
          <a:xfrm rot="2199864">
            <a:off x="1671809" y="5954682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EFA4AB-1D0C-250A-9663-39E5542DCA03}"/>
              </a:ext>
            </a:extLst>
          </p:cNvPr>
          <p:cNvSpPr/>
          <p:nvPr/>
        </p:nvSpPr>
        <p:spPr>
          <a:xfrm rot="1838642">
            <a:off x="2192687" y="6273453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769048-49C1-4A35-4F7B-CB394F230542}"/>
              </a:ext>
            </a:extLst>
          </p:cNvPr>
          <p:cNvSpPr/>
          <p:nvPr/>
        </p:nvSpPr>
        <p:spPr>
          <a:xfrm rot="1229000">
            <a:off x="2735436" y="6496702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C903CA-78E1-1EE8-8372-1798065B7F05}"/>
              </a:ext>
            </a:extLst>
          </p:cNvPr>
          <p:cNvSpPr/>
          <p:nvPr/>
        </p:nvSpPr>
        <p:spPr>
          <a:xfrm rot="988515">
            <a:off x="3336964" y="6674503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3E8F3D6-DA74-DCC8-DD00-D9557B6D3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" y="6397625"/>
            <a:ext cx="551167" cy="365125"/>
          </a:xfrm>
        </p:spPr>
        <p:txBody>
          <a:bodyPr/>
          <a:lstStyle/>
          <a:p>
            <a:pPr algn="ctr"/>
            <a:fld id="{D57F1E4F-1CFF-5643-939E-217C01CDF565}" type="slidenum">
              <a:rPr lang="en-US" sz="2000" b="1" smtClean="0">
                <a:solidFill>
                  <a:srgbClr val="1287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en-US" sz="2000" b="1" dirty="0">
              <a:solidFill>
                <a:srgbClr val="1287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owchart: Stored Data 21">
            <a:extLst>
              <a:ext uri="{FF2B5EF4-FFF2-40B4-BE49-F238E27FC236}">
                <a16:creationId xmlns:a16="http://schemas.microsoft.com/office/drawing/2014/main" id="{E94DD237-82BC-5B7F-C4F3-17C5E9808C34}"/>
              </a:ext>
            </a:extLst>
          </p:cNvPr>
          <p:cNvSpPr/>
          <p:nvPr/>
        </p:nvSpPr>
        <p:spPr>
          <a:xfrm>
            <a:off x="6890516" y="36576"/>
            <a:ext cx="2412000" cy="637200"/>
          </a:xfrm>
          <a:prstGeom prst="flowChartOnlineStorag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144000" rtlCol="0" anchor="ctr" anchorCtr="0"/>
          <a:lstStyle/>
          <a:p>
            <a:pPr marL="273050" algn="r" fontAlgn="ctr">
              <a:lnSpc>
                <a:spcPct val="150000"/>
              </a:lnSpc>
            </a:pPr>
            <a:r>
              <a:rPr lang="fa-IR" sz="1600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عملکرد </a:t>
            </a:r>
            <a:r>
              <a:rPr lang="fa-IR" sz="1600" u="sng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2 سالانه</a:t>
            </a:r>
            <a:endParaRPr lang="fa-IR" sz="1600" dirty="0">
              <a:ln w="3175"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23" name="Flowchart: Stored Data 22">
            <a:extLst>
              <a:ext uri="{FF2B5EF4-FFF2-40B4-BE49-F238E27FC236}">
                <a16:creationId xmlns:a16="http://schemas.microsoft.com/office/drawing/2014/main" id="{F86EA7A0-EF11-3841-C461-7206093013D1}"/>
              </a:ext>
            </a:extLst>
          </p:cNvPr>
          <p:cNvSpPr/>
          <p:nvPr/>
        </p:nvSpPr>
        <p:spPr>
          <a:xfrm>
            <a:off x="4290191" y="36576"/>
            <a:ext cx="2664000" cy="637200"/>
          </a:xfrm>
          <a:prstGeom prst="flowChartOnlineStorag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144000" rtlCol="0" anchor="ctr" anchorCtr="0"/>
          <a:lstStyle/>
          <a:p>
            <a:pPr algn="r" rtl="1" fontAlgn="ctr">
              <a:lnSpc>
                <a:spcPct val="150000"/>
              </a:lnSpc>
            </a:pPr>
            <a:r>
              <a:rPr kumimoji="0" lang="fa-IR" sz="1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ranNastaliq" panose="02020505000000020003" pitchFamily="18" charset="0"/>
                <a:ea typeface="+mn-ea"/>
                <a:cs typeface="B Titr" panose="00000700000000000000" pitchFamily="2" charset="-78"/>
              </a:rPr>
              <a:t> واحد فناوری اطلاعات </a:t>
            </a:r>
            <a:r>
              <a:rPr kumimoji="0" lang="fa-IR" sz="1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</a:t>
            </a:r>
            <a:r>
              <a:rPr kumimoji="0" lang="fa-IR" sz="1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fa-IR" sz="2400" dirty="0">
              <a:ln w="3175"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24" name="Flowchart: Stored Data 23">
            <a:extLst>
              <a:ext uri="{FF2B5EF4-FFF2-40B4-BE49-F238E27FC236}">
                <a16:creationId xmlns:a16="http://schemas.microsoft.com/office/drawing/2014/main" id="{30CFF754-AA9F-4113-47E5-24F2B8B13B1B}"/>
              </a:ext>
            </a:extLst>
          </p:cNvPr>
          <p:cNvSpPr/>
          <p:nvPr/>
        </p:nvSpPr>
        <p:spPr>
          <a:xfrm>
            <a:off x="1680341" y="27432"/>
            <a:ext cx="2664000" cy="637200"/>
          </a:xfrm>
          <a:prstGeom prst="flowChartOnlineStorag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144000" rtlCol="0" anchor="ctr" anchorCtr="0"/>
          <a:lstStyle/>
          <a:p>
            <a:pPr marL="119063"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700" b="0" i="0" u="none" strike="noStrike" kern="1200" cap="none" spc="0" normalizeH="0" baseline="0" noProof="0" dirty="0">
                <a:ln>
                  <a:solidFill>
                    <a:srgbClr val="CDD0D1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B Titr" panose="00000700000000000000" pitchFamily="2" charset="-78"/>
              </a:rPr>
              <a:t>اقدامات</a:t>
            </a:r>
            <a:endParaRPr kumimoji="0" lang="fa-IR" sz="1700" b="0" i="0" u="none" strike="noStrike" kern="1200" cap="none" spc="0" normalizeH="0" baseline="0" noProof="0" dirty="0">
              <a:ln>
                <a:solidFill>
                  <a:srgbClr val="CDD0D1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C200FB-2B0C-B1D5-79EE-82D2D0813B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74" t="46250" r="79430" b="34121"/>
          <a:stretch/>
        </p:blipFill>
        <p:spPr>
          <a:xfrm>
            <a:off x="428625" y="504645"/>
            <a:ext cx="422911" cy="5240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6047319-F1A2-59CF-5ECC-109C93FA5A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67" t="90277" r="427" b="417"/>
          <a:stretch/>
        </p:blipFill>
        <p:spPr>
          <a:xfrm>
            <a:off x="0" y="2819401"/>
            <a:ext cx="515586" cy="2095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8B245DB-2AF2-506B-9A63-11187D31EE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14" t="88333" r="39744"/>
          <a:stretch/>
        </p:blipFill>
        <p:spPr>
          <a:xfrm>
            <a:off x="38100" y="2311241"/>
            <a:ext cx="550923" cy="1881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9710B6-F98F-77FA-AB5C-35AE17803C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2238" t="2095" r="84331" b="85159"/>
          <a:stretch/>
        </p:blipFill>
        <p:spPr>
          <a:xfrm>
            <a:off x="53340" y="3390900"/>
            <a:ext cx="342900" cy="3337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7496AC7-83E5-69A5-6062-9866F59BD9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90" t="23878" r="54742" b="60672"/>
          <a:stretch/>
        </p:blipFill>
        <p:spPr>
          <a:xfrm>
            <a:off x="0" y="0"/>
            <a:ext cx="601980" cy="5029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125FA4-0913-1ACD-D502-4F56593AC8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11" t="23942" r="82277" b="60248"/>
          <a:stretch/>
        </p:blipFill>
        <p:spPr>
          <a:xfrm>
            <a:off x="0" y="988559"/>
            <a:ext cx="449580" cy="5583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672D2C0-4085-16DD-8E71-79F9D635EA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830" t="25333" r="2540" b="56333"/>
          <a:stretch/>
        </p:blipFill>
        <p:spPr>
          <a:xfrm>
            <a:off x="519684" y="1356360"/>
            <a:ext cx="159258" cy="2895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5A461A6-9BA6-49A2-75C0-61206F323A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23" t="54065" r="81098" b="23374"/>
          <a:stretch/>
        </p:blipFill>
        <p:spPr>
          <a:xfrm>
            <a:off x="655320" y="0"/>
            <a:ext cx="259767" cy="381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6128233-A19A-55CA-E52B-BDA1AC5BFC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53" t="45283" r="28454" b="40485"/>
          <a:stretch/>
        </p:blipFill>
        <p:spPr>
          <a:xfrm flipH="1">
            <a:off x="70196" y="666750"/>
            <a:ext cx="263179" cy="2590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3F86780-6D95-90E5-E2CB-E73685EAEF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847" t="29415" r="54068" b="39239"/>
          <a:stretch/>
        </p:blipFill>
        <p:spPr>
          <a:xfrm>
            <a:off x="144779" y="1653539"/>
            <a:ext cx="457201" cy="405191"/>
          </a:xfrm>
          <a:prstGeom prst="rect">
            <a:avLst/>
          </a:prstGeom>
        </p:spPr>
      </p:pic>
      <p:sp>
        <p:nvSpPr>
          <p:cNvPr id="57" name="شرکت پالایش نفت جی">
            <a:extLst>
              <a:ext uri="{FF2B5EF4-FFF2-40B4-BE49-F238E27FC236}">
                <a16:creationId xmlns:a16="http://schemas.microsoft.com/office/drawing/2014/main" id="{71A5D448-FACC-C571-EABB-14BF6905BAB9}"/>
              </a:ext>
            </a:extLst>
          </p:cNvPr>
          <p:cNvSpPr/>
          <p:nvPr/>
        </p:nvSpPr>
        <p:spPr>
          <a:xfrm>
            <a:off x="11310961" y="707542"/>
            <a:ext cx="881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شرکت پالایش نفت جی</a:t>
            </a:r>
            <a:endParaRPr lang="en-US" sz="12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78A91-3950-5C99-A25F-066DE64BBD9A}"/>
              </a:ext>
            </a:extLst>
          </p:cNvPr>
          <p:cNvGrpSpPr/>
          <p:nvPr/>
        </p:nvGrpSpPr>
        <p:grpSpPr>
          <a:xfrm>
            <a:off x="2466766" y="1267709"/>
            <a:ext cx="8880201" cy="3013830"/>
            <a:chOff x="2792561" y="3770468"/>
            <a:chExt cx="8880201" cy="30138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1AB09D-7098-E83C-9EC3-993E574B50BF}"/>
                </a:ext>
              </a:extLst>
            </p:cNvPr>
            <p:cNvSpPr txBox="1"/>
            <p:nvPr/>
          </p:nvSpPr>
          <p:spPr>
            <a:xfrm>
              <a:off x="3531214" y="3770468"/>
              <a:ext cx="8110127" cy="900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50000"/>
                </a:lnSpc>
                <a:buClr>
                  <a:srgbClr val="F2750E"/>
                </a:buClr>
                <a:defRPr/>
              </a:pPr>
              <a:r>
                <a:rPr kumimoji="0" lang="fa-IR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1- </a:t>
              </a:r>
              <a:r>
                <a:rPr lang="fa-IR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راه‌اندازی سامانه مدیریت هوشمند ناوگان حمل و نقل (</a:t>
              </a:r>
              <a:r>
                <a:rPr lang="en-US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FMS</a:t>
              </a:r>
              <a:r>
                <a:rPr lang="fa-IR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)</a:t>
              </a:r>
            </a:p>
            <a:p>
              <a:pPr marL="742950" lvl="1" indent="-285750" algn="r" rtl="1">
                <a:lnSpc>
                  <a:spcPct val="150000"/>
                </a:lnSpc>
                <a:buClr>
                  <a:srgbClr val="F2750E"/>
                </a:buClr>
                <a:buFont typeface="Arial" panose="020B0604020202020204" pitchFamily="34" charset="0"/>
                <a:buChar char="•"/>
                <a:defRPr/>
              </a:pPr>
              <a:r>
                <a:rPr lang="fa-IR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ا</a:t>
              </a:r>
              <a:r>
                <a:rPr lang="ar-SA" sz="1200" kern="100" dirty="0">
                  <a:solidFill>
                    <a:srgbClr val="444444"/>
                  </a:solidFill>
                  <a:latin typeface="IRANYekan" panose="020B0506030804020204" pitchFamily="34" charset="-78"/>
                  <a:ea typeface="Calibri" panose="020F0502020204030204" pitchFamily="34" charset="0"/>
                  <a:cs typeface="B Lotus" panose="00000400000000000000" pitchFamily="2" charset="-78"/>
                </a:rPr>
                <a:t>مکان ردیابی خودرو</a:t>
              </a:r>
              <a:endParaRPr lang="fa-IR" sz="1200" kern="100" dirty="0">
                <a:solidFill>
                  <a:srgbClr val="444444"/>
                </a:solidFill>
                <a:latin typeface="IRANYekan" panose="020B0506030804020204" pitchFamily="34" charset="-78"/>
                <a:ea typeface="Calibri" panose="020F0502020204030204" pitchFamily="34" charset="0"/>
                <a:cs typeface="B Lotus" panose="00000400000000000000" pitchFamily="2" charset="-78"/>
              </a:endParaRPr>
            </a:p>
            <a:p>
              <a:pPr marL="742950" lvl="1" indent="-285750" algn="r" rtl="1">
                <a:lnSpc>
                  <a:spcPct val="150000"/>
                </a:lnSpc>
                <a:buClr>
                  <a:srgbClr val="F2750E"/>
                </a:buClr>
                <a:buFont typeface="Arial" panose="020B0604020202020204" pitchFamily="34" charset="0"/>
                <a:buChar char="•"/>
                <a:defRPr/>
              </a:pPr>
              <a:r>
                <a:rPr lang="ar-SA" sz="1200" kern="100" dirty="0">
                  <a:solidFill>
                    <a:srgbClr val="444444"/>
                  </a:solidFill>
                  <a:latin typeface="IRANYekan" panose="020B0506030804020204" pitchFamily="34" charset="-78"/>
                  <a:ea typeface="Calibri" panose="020F0502020204030204" pitchFamily="34" charset="0"/>
                  <a:cs typeface="B Lotus" panose="00000400000000000000" pitchFamily="2" charset="-78"/>
                </a:rPr>
                <a:t>مدیریت و نظارت بر تردد خودرو</a:t>
              </a:r>
              <a:endPara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C51E4F-2156-8B11-32E7-D62A1EB9CAB4}"/>
                </a:ext>
              </a:extLst>
            </p:cNvPr>
            <p:cNvSpPr txBox="1"/>
            <p:nvPr/>
          </p:nvSpPr>
          <p:spPr>
            <a:xfrm>
              <a:off x="4478694" y="4839004"/>
              <a:ext cx="7162647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ct val="150000"/>
                </a:lnSpc>
                <a:buClr>
                  <a:prstClr val="black"/>
                </a:buClr>
                <a:defRPr/>
              </a:pPr>
              <a:r>
                <a:rPr kumimoji="0" lang="fa-IR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  <a:sym typeface="Wingdings" panose="05000000000000000000" pitchFamily="2" charset="2"/>
                </a:rPr>
                <a:t>3- </a:t>
              </a:r>
              <a:r>
                <a:rPr lang="fa-IR" sz="12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تامین و راه‌اندازی سرشماره 5 رقمی دوطرفه مخابراتی و یکپارچه‌سازی با خطوط تلفن داخلی جهت سایت بندرعباس (پلنت)</a:t>
              </a:r>
              <a:endParaRPr lang="en-US" sz="12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4586AC-FF2E-D795-E424-4058C0188D5E}"/>
                </a:ext>
              </a:extLst>
            </p:cNvPr>
            <p:cNvSpPr txBox="1"/>
            <p:nvPr/>
          </p:nvSpPr>
          <p:spPr>
            <a:xfrm>
              <a:off x="7381214" y="5095146"/>
              <a:ext cx="4260127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50000"/>
                </a:lnSpc>
                <a:defRPr/>
              </a:pPr>
              <a:r>
                <a:rPr lang="fa-IR" sz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4</a:t>
              </a:r>
              <a:r>
                <a:rPr kumimoji="0" lang="fa-IR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- </a:t>
              </a:r>
              <a:r>
                <a:rPr lang="fa-IR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اتصال فیبر نوری سایت اصفهان به زیرساخت مخابرات</a:t>
              </a:r>
              <a:endPara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7E4984-EB25-4190-C250-59007AF82073}"/>
                </a:ext>
              </a:extLst>
            </p:cNvPr>
            <p:cNvSpPr txBox="1"/>
            <p:nvPr/>
          </p:nvSpPr>
          <p:spPr>
            <a:xfrm>
              <a:off x="2817341" y="4543771"/>
              <a:ext cx="8824000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50000"/>
                </a:lnSpc>
                <a:buClr>
                  <a:prstClr val="black"/>
                </a:buClr>
                <a:defRPr/>
              </a:pPr>
              <a:r>
                <a:rPr kumimoji="0" lang="fa-IR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2- </a:t>
              </a:r>
              <a:r>
                <a:rPr lang="fa-IR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اتصال فیبر نوری سایت بندرعباس</a:t>
              </a:r>
              <a:r>
                <a:rPr lang="en-US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 </a:t>
              </a:r>
              <a:r>
                <a:rPr lang="fa-IR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 (پلنت) به زیرساخت مخابرات</a:t>
              </a:r>
              <a:endPara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326420-A264-8468-BBB8-F659004991BB}"/>
                </a:ext>
              </a:extLst>
            </p:cNvPr>
            <p:cNvSpPr txBox="1"/>
            <p:nvPr/>
          </p:nvSpPr>
          <p:spPr>
            <a:xfrm>
              <a:off x="2792561" y="5327767"/>
              <a:ext cx="8873560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50000"/>
                </a:lnSpc>
                <a:buClr>
                  <a:prstClr val="black"/>
                </a:buClr>
                <a:defRPr/>
              </a:pPr>
              <a:r>
                <a:rPr kumimoji="0" lang="fa-IR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5- </a:t>
              </a:r>
              <a:r>
                <a:rPr lang="fa-IR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تامین و اجرای نظارت تصویری محوطه پارکینگ خودروها و استقرار تانکرهای حمل و نقل سایت اصفهان</a:t>
              </a:r>
              <a:endPara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69300A-580B-95AA-A82E-362601C959E1}"/>
                </a:ext>
              </a:extLst>
            </p:cNvPr>
            <p:cNvSpPr txBox="1"/>
            <p:nvPr/>
          </p:nvSpPr>
          <p:spPr>
            <a:xfrm>
              <a:off x="6176955" y="5860968"/>
              <a:ext cx="549580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50000"/>
                </a:lnSpc>
                <a:buClr>
                  <a:srgbClr val="F2750E"/>
                </a:buClr>
                <a:defRPr/>
              </a:pPr>
              <a:r>
                <a:rPr lang="fa-IR" sz="1200" dirty="0">
                  <a:solidFill>
                    <a:prstClr val="black"/>
                  </a:solidFill>
                  <a:latin typeface="Calibri"/>
                  <a:cs typeface="B Lotus" panose="00000400000000000000" pitchFamily="2" charset="-78"/>
                </a:rPr>
                <a:t>7</a:t>
              </a:r>
              <a:r>
                <a:rPr kumimoji="0" lang="fa-IR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- </a:t>
              </a:r>
              <a:r>
                <a:rPr kumimoji="0" lang="fa-IR" sz="120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cs typeface="B Lotus" panose="00000400000000000000" pitchFamily="2" charset="-78"/>
                </a:rPr>
                <a:t>تامین </a:t>
              </a:r>
              <a:r>
                <a:rPr lang="fa-IR" sz="12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و استقرار نرم‌افزارهای تحت وب حراستی شامل</a:t>
              </a:r>
            </a:p>
            <a:p>
              <a:pPr marL="742950" lvl="1" indent="-285750" algn="r" rtl="1">
                <a:lnSpc>
                  <a:spcPct val="150000"/>
                </a:lnSpc>
                <a:buClr>
                  <a:srgbClr val="F2750E"/>
                </a:buClr>
                <a:buFont typeface="Arial" panose="020B0604020202020204" pitchFamily="34" charset="0"/>
                <a:buChar char="•"/>
                <a:defRPr/>
              </a:pPr>
              <a:r>
                <a:rPr lang="fa-IR" sz="1200" kern="100" dirty="0">
                  <a:solidFill>
                    <a:srgbClr val="444444"/>
                  </a:solidFill>
                  <a:cs typeface="B Lotus" panose="00000400000000000000" pitchFamily="2" charset="-78"/>
                </a:rPr>
                <a:t>سامانه کنترل تردد میهمان</a:t>
              </a:r>
              <a:endParaRPr lang="en-US" sz="1200" kern="100" dirty="0">
                <a:solidFill>
                  <a:srgbClr val="444444"/>
                </a:solidFill>
                <a:cs typeface="B Lotus" panose="00000400000000000000" pitchFamily="2" charset="-78"/>
              </a:endParaRPr>
            </a:p>
            <a:p>
              <a:pPr marL="742950" lvl="1" indent="-285750" algn="r" rtl="1">
                <a:lnSpc>
                  <a:spcPct val="150000"/>
                </a:lnSpc>
                <a:buClr>
                  <a:srgbClr val="F2750E"/>
                </a:buClr>
                <a:buFont typeface="Arial" panose="020B0604020202020204" pitchFamily="34" charset="0"/>
                <a:buChar char="•"/>
                <a:defRPr/>
              </a:pPr>
              <a:r>
                <a:rPr lang="fa-IR" sz="1200" kern="100" dirty="0">
                  <a:solidFill>
                    <a:srgbClr val="444444"/>
                  </a:solidFill>
                  <a:cs typeface="B Lotus" panose="00000400000000000000" pitchFamily="2" charset="-78"/>
                </a:rPr>
                <a:t>سامانه </a:t>
              </a:r>
              <a:r>
                <a:rPr lang="ar-SA" sz="1200" kern="100" dirty="0">
                  <a:solidFill>
                    <a:srgbClr val="444444"/>
                  </a:solidFill>
                  <a:cs typeface="B Lotus" panose="00000400000000000000" pitchFamily="2" charset="-78"/>
                </a:rPr>
                <a:t>مدیریت </a:t>
              </a:r>
              <a:r>
                <a:rPr lang="ar-SA" sz="1200" kern="100" dirty="0">
                  <a:solidFill>
                    <a:srgbClr val="444444"/>
                  </a:solidFill>
                  <a:latin typeface="IRANYekan" panose="020B0506030804020204" pitchFamily="34" charset="-78"/>
                  <a:ea typeface="Calibri" panose="020F0502020204030204" pitchFamily="34" charset="0"/>
                  <a:cs typeface="B Lotus" panose="00000400000000000000" pitchFamily="2" charset="-78"/>
                </a:rPr>
                <a:t>و نظارت بر تردد خودرو</a:t>
              </a:r>
              <a:endParaRPr lang="fa-IR" sz="1200" kern="100" dirty="0">
                <a:solidFill>
                  <a:srgbClr val="444444"/>
                </a:solidFill>
                <a:latin typeface="IRANYekan" panose="020B0506030804020204" pitchFamily="34" charset="-78"/>
                <a:ea typeface="Calibri" panose="020F0502020204030204" pitchFamily="34" charset="0"/>
                <a:cs typeface="B Lotus" panose="00000400000000000000" pitchFamily="2" charset="-7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B01D1C-EF6F-8390-20EB-12835E0D6406}"/>
                </a:ext>
              </a:extLst>
            </p:cNvPr>
            <p:cNvSpPr txBox="1"/>
            <p:nvPr/>
          </p:nvSpPr>
          <p:spPr>
            <a:xfrm>
              <a:off x="4553340" y="5612595"/>
              <a:ext cx="7116400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50000"/>
                </a:lnSpc>
                <a:defRPr/>
              </a:pPr>
              <a:r>
                <a:rPr lang="fa-IR" sz="1200" dirty="0">
                  <a:solidFill>
                    <a:prstClr val="black"/>
                  </a:solidFill>
                  <a:latin typeface="Calibri"/>
                  <a:cs typeface="B Lotus" panose="00000400000000000000" pitchFamily="2" charset="-78"/>
                </a:rPr>
                <a:t>6</a:t>
              </a:r>
              <a:r>
                <a:rPr kumimoji="0" lang="fa-IR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cs typeface="B Lotus" panose="00000400000000000000" pitchFamily="2" charset="-78"/>
                </a:rPr>
                <a:t>- </a:t>
              </a:r>
              <a:r>
                <a:rPr lang="fa-IR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نظارت بر طراحی و اجرای زیرساخت شبکه، مخابرات، </a:t>
              </a:r>
              <a:r>
                <a:rPr lang="en-US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CCTV</a:t>
              </a:r>
              <a:r>
                <a:rPr lang="fa-IR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، </a:t>
              </a:r>
              <a:r>
                <a:rPr lang="en-US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Paging</a:t>
              </a:r>
              <a:r>
                <a:rPr lang="fa-IR" sz="1200" kern="100" dirty="0">
                  <a:latin typeface="Calibri" panose="020F0502020204030204" pitchFamily="34" charset="0"/>
                  <a:ea typeface="Calibri" panose="020F0502020204030204" pitchFamily="34" charset="0"/>
                  <a:cs typeface="B Lotus" panose="00000400000000000000" pitchFamily="2" charset="-78"/>
                </a:rPr>
                <a:t> و پیاده‌سازی اتاق سرور مربوط به تلکام پروژه چابهار</a:t>
              </a:r>
              <a:endPara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FDC1214-AE5B-A9B4-CFCF-6C14F00DD2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67" y="3610928"/>
            <a:ext cx="2868354" cy="14177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3CD632-E8B4-ABF2-C792-1DF1BA42AD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7922" y="3214903"/>
            <a:ext cx="1225488" cy="763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0FFB78-A88F-2463-BBC9-F4E7CA65F5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2853" y="860823"/>
            <a:ext cx="2557099" cy="1731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306F3145-B844-D75F-BD6D-0CB23FB86EBF}"/>
              </a:ext>
            </a:extLst>
          </p:cNvPr>
          <p:cNvSpPr/>
          <p:nvPr/>
        </p:nvSpPr>
        <p:spPr>
          <a:xfrm>
            <a:off x="7470648" y="4495968"/>
            <a:ext cx="3760558" cy="299073"/>
          </a:xfrm>
          <a:prstGeom prst="roundRect">
            <a:avLst>
              <a:gd name="adj" fmla="val 30216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180000" tIns="36000" rIns="0" bIns="180000" rtlCol="0" anchor="ctr" anchorCtr="0"/>
          <a:lstStyle/>
          <a:p>
            <a:pPr marL="273050" marR="0" lvl="0" indent="0" algn="ctr" defTabSz="914400" rtl="1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azanin"/>
                <a:ea typeface="+mn-ea"/>
                <a:cs typeface="B Titr" panose="00000700000000000000" pitchFamily="2" charset="-78"/>
              </a:rPr>
              <a:t>اهم فعالیت ها و اقدامات انجام شده در نیمه اول سال 1403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3A929C-537F-2C98-2907-F1C5102F6985}"/>
              </a:ext>
            </a:extLst>
          </p:cNvPr>
          <p:cNvSpPr txBox="1"/>
          <p:nvPr/>
        </p:nvSpPr>
        <p:spPr>
          <a:xfrm>
            <a:off x="3694176" y="4914486"/>
            <a:ext cx="7673619" cy="1490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1-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طراحی تفصیلی و نظارت بر اجرای تلکام (شبکه، مخابرات، زیرساخت، فیبرنوری، 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CCTV</a:t>
            </a: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 و 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Paging</a:t>
            </a: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 سایت چابهار)</a:t>
            </a:r>
          </a:p>
          <a:p>
            <a:pPr marR="0" lvl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2-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تامین و راه‌اندازی سرویس پهنای باند اختصاصی و اینترنت برای سایت چابهار</a:t>
            </a:r>
          </a:p>
          <a:p>
            <a:pPr marR="0" lvl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3-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تامین و راه‌اندازی سرشماره 4 رقمی دوطرفه مخابراتی و یکپارچه‌سازی با ساختار 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VOIP </a:t>
            </a: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و خطوط تلفن داخلی جهت سایت اصفهان</a:t>
            </a:r>
          </a:p>
          <a:p>
            <a:pPr marR="0" lvl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4-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انتقال سرویس 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MPLS </a:t>
            </a: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سایت اصفهان از بستر وایرلس به فیبر نوری اختصاصی مخابرات</a:t>
            </a:r>
          </a:p>
          <a:p>
            <a:pPr marR="0" lvl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5-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 </a:t>
            </a:r>
            <a:r>
              <a:rPr lang="fa-IR" sz="1200" kern="100" dirty="0">
                <a:latin typeface="Calibri" panose="020F0502020204030204" pitchFamily="34" charset="0"/>
                <a:ea typeface="Calibri" panose="020F0502020204030204" pitchFamily="34" charset="0"/>
                <a:cs typeface="B Lotus" panose="00000400000000000000" pitchFamily="2" charset="-78"/>
              </a:rPr>
              <a:t>تامین و اجرای زیرساخت و تجهیزات اکتیو شبکه، مخابرات و فیبر نوری ساختمان بشکه سازی سایت بندرعباس (پلنت)</a:t>
            </a:r>
          </a:p>
        </p:txBody>
      </p:sp>
    </p:spTree>
    <p:extLst>
      <p:ext uri="{BB962C8B-B14F-4D97-AF65-F5344CB8AC3E}">
        <p14:creationId xmlns:p14="http://schemas.microsoft.com/office/powerpoint/2010/main" val="1352180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F7D18F-0ADE-3A97-A334-D8A2CF53B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117B36-785D-4347-7FCB-B4E5BA1D7CA6}"/>
              </a:ext>
            </a:extLst>
          </p:cNvPr>
          <p:cNvSpPr/>
          <p:nvPr/>
        </p:nvSpPr>
        <p:spPr>
          <a:xfrm>
            <a:off x="1134208" y="5662247"/>
            <a:ext cx="888023" cy="772030"/>
          </a:xfrm>
          <a:custGeom>
            <a:avLst/>
            <a:gdLst>
              <a:gd name="connsiteX0" fmla="*/ 0 w 580290"/>
              <a:gd name="connsiteY0" fmla="*/ 0 h 553916"/>
              <a:gd name="connsiteX1" fmla="*/ 580290 w 580290"/>
              <a:gd name="connsiteY1" fmla="*/ 0 h 553916"/>
              <a:gd name="connsiteX2" fmla="*/ 580290 w 580290"/>
              <a:gd name="connsiteY2" fmla="*/ 553916 h 553916"/>
              <a:gd name="connsiteX3" fmla="*/ 0 w 580290"/>
              <a:gd name="connsiteY3" fmla="*/ 553916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580290 w 580290"/>
              <a:gd name="connsiteY1" fmla="*/ 0 h 553916"/>
              <a:gd name="connsiteX2" fmla="*/ 580290 w 580290"/>
              <a:gd name="connsiteY2" fmla="*/ 553916 h 553916"/>
              <a:gd name="connsiteX3" fmla="*/ 87923 w 580290"/>
              <a:gd name="connsiteY3" fmla="*/ 501162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334105 w 580290"/>
              <a:gd name="connsiteY1" fmla="*/ 325315 h 553916"/>
              <a:gd name="connsiteX2" fmla="*/ 580290 w 580290"/>
              <a:gd name="connsiteY2" fmla="*/ 553916 h 553916"/>
              <a:gd name="connsiteX3" fmla="*/ 87923 w 580290"/>
              <a:gd name="connsiteY3" fmla="*/ 501162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334105 w 580290"/>
              <a:gd name="connsiteY1" fmla="*/ 325315 h 553916"/>
              <a:gd name="connsiteX2" fmla="*/ 580290 w 580290"/>
              <a:gd name="connsiteY2" fmla="*/ 553916 h 553916"/>
              <a:gd name="connsiteX3" fmla="*/ 125161 w 580290"/>
              <a:gd name="connsiteY3" fmla="*/ 450992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334105 w 580290"/>
              <a:gd name="connsiteY1" fmla="*/ 325315 h 553916"/>
              <a:gd name="connsiteX2" fmla="*/ 580290 w 580290"/>
              <a:gd name="connsiteY2" fmla="*/ 553916 h 553916"/>
              <a:gd name="connsiteX3" fmla="*/ 125161 w 580290"/>
              <a:gd name="connsiteY3" fmla="*/ 450992 h 553916"/>
              <a:gd name="connsiteX4" fmla="*/ 0 w 580290"/>
              <a:gd name="connsiteY4" fmla="*/ 0 h 553916"/>
              <a:gd name="connsiteX0" fmla="*/ 0 w 580290"/>
              <a:gd name="connsiteY0" fmla="*/ 0 h 586381"/>
              <a:gd name="connsiteX1" fmla="*/ 334105 w 580290"/>
              <a:gd name="connsiteY1" fmla="*/ 325315 h 586381"/>
              <a:gd name="connsiteX2" fmla="*/ 580290 w 580290"/>
              <a:gd name="connsiteY2" fmla="*/ 553916 h 586381"/>
              <a:gd name="connsiteX3" fmla="*/ 125161 w 580290"/>
              <a:gd name="connsiteY3" fmla="*/ 450992 h 586381"/>
              <a:gd name="connsiteX4" fmla="*/ 0 w 580290"/>
              <a:gd name="connsiteY4" fmla="*/ 0 h 586381"/>
              <a:gd name="connsiteX0" fmla="*/ 0 w 580290"/>
              <a:gd name="connsiteY0" fmla="*/ 0 h 578523"/>
              <a:gd name="connsiteX1" fmla="*/ 334105 w 580290"/>
              <a:gd name="connsiteY1" fmla="*/ 325315 h 578523"/>
              <a:gd name="connsiteX2" fmla="*/ 580290 w 580290"/>
              <a:gd name="connsiteY2" fmla="*/ 553916 h 578523"/>
              <a:gd name="connsiteX3" fmla="*/ 153888 w 580290"/>
              <a:gd name="connsiteY3" fmla="*/ 437816 h 578523"/>
              <a:gd name="connsiteX4" fmla="*/ 0 w 580290"/>
              <a:gd name="connsiteY4" fmla="*/ 0 h 57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290" h="578523">
                <a:moveTo>
                  <a:pt x="0" y="0"/>
                </a:moveTo>
                <a:lnTo>
                  <a:pt x="334105" y="325315"/>
                </a:lnTo>
                <a:lnTo>
                  <a:pt x="580290" y="553916"/>
                </a:lnTo>
                <a:cubicBezTo>
                  <a:pt x="428580" y="519608"/>
                  <a:pt x="350284" y="689530"/>
                  <a:pt x="153888" y="437816"/>
                </a:cubicBezTo>
                <a:lnTo>
                  <a:pt x="0" y="0"/>
                </a:lnTo>
                <a:close/>
              </a:path>
            </a:pathLst>
          </a:custGeom>
          <a:solidFill>
            <a:srgbClr val="1287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1AE6A9-160B-783E-7C1E-FC6A697457E5}"/>
              </a:ext>
            </a:extLst>
          </p:cNvPr>
          <p:cNvSpPr/>
          <p:nvPr/>
        </p:nvSpPr>
        <p:spPr>
          <a:xfrm>
            <a:off x="-7620" y="0"/>
            <a:ext cx="1013460" cy="5219700"/>
          </a:xfrm>
          <a:custGeom>
            <a:avLst/>
            <a:gdLst>
              <a:gd name="connsiteX0" fmla="*/ 0 w 1051560"/>
              <a:gd name="connsiteY0" fmla="*/ 0 h 5265420"/>
              <a:gd name="connsiteX1" fmla="*/ 1051560 w 1051560"/>
              <a:gd name="connsiteY1" fmla="*/ 0 h 5265420"/>
              <a:gd name="connsiteX2" fmla="*/ 1051560 w 1051560"/>
              <a:gd name="connsiteY2" fmla="*/ 5265420 h 5265420"/>
              <a:gd name="connsiteX3" fmla="*/ 0 w 1051560"/>
              <a:gd name="connsiteY3" fmla="*/ 5265420 h 5265420"/>
              <a:gd name="connsiteX4" fmla="*/ 0 w 1051560"/>
              <a:gd name="connsiteY4" fmla="*/ 0 h 5265420"/>
              <a:gd name="connsiteX0" fmla="*/ 0 w 1051560"/>
              <a:gd name="connsiteY0" fmla="*/ 0 h 5265420"/>
              <a:gd name="connsiteX1" fmla="*/ 1051560 w 1051560"/>
              <a:gd name="connsiteY1" fmla="*/ 0 h 5265420"/>
              <a:gd name="connsiteX2" fmla="*/ 335280 w 1051560"/>
              <a:gd name="connsiteY2" fmla="*/ 5227320 h 5265420"/>
              <a:gd name="connsiteX3" fmla="*/ 0 w 1051560"/>
              <a:gd name="connsiteY3" fmla="*/ 5265420 h 5265420"/>
              <a:gd name="connsiteX4" fmla="*/ 0 w 1051560"/>
              <a:gd name="connsiteY4" fmla="*/ 0 h 5265420"/>
              <a:gd name="connsiteX0" fmla="*/ 0 w 922020"/>
              <a:gd name="connsiteY0" fmla="*/ 15240 h 5280660"/>
              <a:gd name="connsiteX1" fmla="*/ 922020 w 922020"/>
              <a:gd name="connsiteY1" fmla="*/ 0 h 5280660"/>
              <a:gd name="connsiteX2" fmla="*/ 335280 w 922020"/>
              <a:gd name="connsiteY2" fmla="*/ 5242560 h 5280660"/>
              <a:gd name="connsiteX3" fmla="*/ 0 w 922020"/>
              <a:gd name="connsiteY3" fmla="*/ 5280660 h 5280660"/>
              <a:gd name="connsiteX4" fmla="*/ 0 w 922020"/>
              <a:gd name="connsiteY4" fmla="*/ 15240 h 528066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335280 w 1005840"/>
              <a:gd name="connsiteY2" fmla="*/ 522732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213360 w 1005840"/>
              <a:gd name="connsiteY2" fmla="*/ 522732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175260 w 1005840"/>
              <a:gd name="connsiteY2" fmla="*/ 519684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175260 w 1005840"/>
              <a:gd name="connsiteY2" fmla="*/ 518922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7620 w 1013460"/>
              <a:gd name="connsiteY0" fmla="*/ 0 h 5219700"/>
              <a:gd name="connsiteX1" fmla="*/ 1013460 w 1013460"/>
              <a:gd name="connsiteY1" fmla="*/ 0 h 5219700"/>
              <a:gd name="connsiteX2" fmla="*/ 182880 w 1013460"/>
              <a:gd name="connsiteY2" fmla="*/ 5189220 h 5219700"/>
              <a:gd name="connsiteX3" fmla="*/ 0 w 1013460"/>
              <a:gd name="connsiteY3" fmla="*/ 5219700 h 5219700"/>
              <a:gd name="connsiteX4" fmla="*/ 7620 w 1013460"/>
              <a:gd name="connsiteY4" fmla="*/ 0 h 5219700"/>
              <a:gd name="connsiteX0" fmla="*/ 7620 w 1013460"/>
              <a:gd name="connsiteY0" fmla="*/ 0 h 5219700"/>
              <a:gd name="connsiteX1" fmla="*/ 1013460 w 1013460"/>
              <a:gd name="connsiteY1" fmla="*/ 0 h 5219700"/>
              <a:gd name="connsiteX2" fmla="*/ 160020 w 1013460"/>
              <a:gd name="connsiteY2" fmla="*/ 5189220 h 5219700"/>
              <a:gd name="connsiteX3" fmla="*/ 0 w 1013460"/>
              <a:gd name="connsiteY3" fmla="*/ 5219700 h 5219700"/>
              <a:gd name="connsiteX4" fmla="*/ 7620 w 101346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460" h="5219700">
                <a:moveTo>
                  <a:pt x="7620" y="0"/>
                </a:moveTo>
                <a:lnTo>
                  <a:pt x="1013460" y="0"/>
                </a:lnTo>
                <a:lnTo>
                  <a:pt x="160020" y="5189220"/>
                </a:lnTo>
                <a:lnTo>
                  <a:pt x="0" y="5219700"/>
                </a:lnTo>
                <a:lnTo>
                  <a:pt x="762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2DF76-C1C4-58DD-838E-03A26C7D3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304" y="0"/>
            <a:ext cx="857696" cy="63034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Flowchart: Stored Data 8">
            <a:extLst>
              <a:ext uri="{FF2B5EF4-FFF2-40B4-BE49-F238E27FC236}">
                <a16:creationId xmlns:a16="http://schemas.microsoft.com/office/drawing/2014/main" id="{F03910AB-CF98-A527-36BE-C976E282BDC3}"/>
              </a:ext>
            </a:extLst>
          </p:cNvPr>
          <p:cNvSpPr/>
          <p:nvPr/>
        </p:nvSpPr>
        <p:spPr>
          <a:xfrm>
            <a:off x="9157806" y="-1"/>
            <a:ext cx="2467039" cy="6379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4652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851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353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652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652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1667" y="0"/>
                </a:moveTo>
                <a:lnTo>
                  <a:pt x="10000" y="0"/>
                </a:lnTo>
                <a:cubicBezTo>
                  <a:pt x="9079" y="0"/>
                  <a:pt x="8411" y="2372"/>
                  <a:pt x="8359" y="4652"/>
                </a:cubicBezTo>
                <a:cubicBezTo>
                  <a:pt x="8307" y="6932"/>
                  <a:pt x="8526" y="8806"/>
                  <a:pt x="9228" y="9801"/>
                </a:cubicBezTo>
                <a:cubicBezTo>
                  <a:pt x="6463" y="9652"/>
                  <a:pt x="4445" y="10000"/>
                  <a:pt x="1667" y="10000"/>
                </a:cubicBezTo>
                <a:cubicBezTo>
                  <a:pt x="746" y="10000"/>
                  <a:pt x="0" y="7761"/>
                  <a:pt x="0" y="5000"/>
                </a:cubicBezTo>
                <a:cubicBezTo>
                  <a:pt x="0" y="2239"/>
                  <a:pt x="746" y="0"/>
                  <a:pt x="1667" y="0"/>
                </a:cubicBezTo>
                <a:close/>
              </a:path>
            </a:pathLst>
          </a:custGeom>
          <a:blipFill dpi="0" rotWithShape="1">
            <a:blip r:embed="rId4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612000" bIns="216000" rtlCol="0" anchor="ctr" anchorCtr="0"/>
          <a:lstStyle/>
          <a:p>
            <a:pPr marL="273050" algn="ctr" fontAlgn="ctr">
              <a:lnSpc>
                <a:spcPct val="150000"/>
              </a:lnSpc>
            </a:pPr>
            <a:r>
              <a:rPr lang="fa-IR" sz="28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راه خوب از راه خوب ساخته می شود</a:t>
            </a: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19C098FA-A0BD-1D2E-0F06-6C39FEEA2B6A}"/>
              </a:ext>
            </a:extLst>
          </p:cNvPr>
          <p:cNvSpPr/>
          <p:nvPr/>
        </p:nvSpPr>
        <p:spPr>
          <a:xfrm rot="10800000">
            <a:off x="743697" y="503712"/>
            <a:ext cx="11450744" cy="6354287"/>
          </a:xfrm>
          <a:custGeom>
            <a:avLst/>
            <a:gdLst>
              <a:gd name="connsiteX0" fmla="*/ 0 w 9624646"/>
              <a:gd name="connsiteY0" fmla="*/ 0 h 6198954"/>
              <a:gd name="connsiteX1" fmla="*/ 9624646 w 9624646"/>
              <a:gd name="connsiteY1" fmla="*/ 0 h 6198954"/>
              <a:gd name="connsiteX2" fmla="*/ 9221085 w 9624646"/>
              <a:gd name="connsiteY2" fmla="*/ 259922 h 6198954"/>
              <a:gd name="connsiteX3" fmla="*/ 277651 w 9624646"/>
              <a:gd name="connsiteY3" fmla="*/ 259922 h 6198954"/>
              <a:gd name="connsiteX4" fmla="*/ 277651 w 9624646"/>
              <a:gd name="connsiteY4" fmla="*/ 6020127 h 6198954"/>
              <a:gd name="connsiteX5" fmla="*/ 0 w 9624646"/>
              <a:gd name="connsiteY5" fmla="*/ 6198954 h 6198954"/>
              <a:gd name="connsiteX6" fmla="*/ 0 w 9624646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277651 w 9906885"/>
              <a:gd name="connsiteY3" fmla="*/ 259922 h 6198954"/>
              <a:gd name="connsiteX4" fmla="*/ 277651 w 9906885"/>
              <a:gd name="connsiteY4" fmla="*/ 6020127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231143"/>
              <a:gd name="connsiteX1" fmla="*/ 9624646 w 9906885"/>
              <a:gd name="connsiteY1" fmla="*/ 0 h 6231143"/>
              <a:gd name="connsiteX2" fmla="*/ 9906885 w 9906885"/>
              <a:gd name="connsiteY2" fmla="*/ 242338 h 6231143"/>
              <a:gd name="connsiteX3" fmla="*/ 277651 w 9906885"/>
              <a:gd name="connsiteY3" fmla="*/ 259922 h 6231143"/>
              <a:gd name="connsiteX4" fmla="*/ 550212 w 9906885"/>
              <a:gd name="connsiteY4" fmla="*/ 6231143 h 6231143"/>
              <a:gd name="connsiteX5" fmla="*/ 0 w 9906885"/>
              <a:gd name="connsiteY5" fmla="*/ 6198954 h 6231143"/>
              <a:gd name="connsiteX6" fmla="*/ 0 w 9906885"/>
              <a:gd name="connsiteY6" fmla="*/ 0 h 6231143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277651 w 9906885"/>
              <a:gd name="connsiteY3" fmla="*/ 259922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242916"/>
              <a:gd name="connsiteX1" fmla="*/ 9624646 w 9906885"/>
              <a:gd name="connsiteY1" fmla="*/ 0 h 6242916"/>
              <a:gd name="connsiteX2" fmla="*/ 9906885 w 9906885"/>
              <a:gd name="connsiteY2" fmla="*/ 242338 h 6242916"/>
              <a:gd name="connsiteX3" fmla="*/ 374366 w 9906885"/>
              <a:gd name="connsiteY3" fmla="*/ 339053 h 6242916"/>
              <a:gd name="connsiteX4" fmla="*/ 541421 w 9906885"/>
              <a:gd name="connsiteY4" fmla="*/ 6195974 h 6242916"/>
              <a:gd name="connsiteX5" fmla="*/ 0 w 9906885"/>
              <a:gd name="connsiteY5" fmla="*/ 6242916 h 6242916"/>
              <a:gd name="connsiteX6" fmla="*/ 0 w 9906885"/>
              <a:gd name="connsiteY6" fmla="*/ 0 h 6242916"/>
              <a:gd name="connsiteX0" fmla="*/ 0 w 9906885"/>
              <a:gd name="connsiteY0" fmla="*/ 0 h 6242916"/>
              <a:gd name="connsiteX1" fmla="*/ 9624646 w 9906885"/>
              <a:gd name="connsiteY1" fmla="*/ 0 h 6242916"/>
              <a:gd name="connsiteX2" fmla="*/ 9906885 w 9906885"/>
              <a:gd name="connsiteY2" fmla="*/ 242338 h 6242916"/>
              <a:gd name="connsiteX3" fmla="*/ 374366 w 9906885"/>
              <a:gd name="connsiteY3" fmla="*/ 339053 h 6242916"/>
              <a:gd name="connsiteX4" fmla="*/ 541421 w 9906885"/>
              <a:gd name="connsiteY4" fmla="*/ 6195974 h 6242916"/>
              <a:gd name="connsiteX5" fmla="*/ 0 w 9906885"/>
              <a:gd name="connsiteY5" fmla="*/ 6242916 h 6242916"/>
              <a:gd name="connsiteX6" fmla="*/ 0 w 9906885"/>
              <a:gd name="connsiteY6" fmla="*/ 0 h 624291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50213 w 9915677"/>
              <a:gd name="connsiteY4" fmla="*/ 61959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50213 w 9915677"/>
              <a:gd name="connsiteY4" fmla="*/ 61959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50213 w 9915677"/>
              <a:gd name="connsiteY4" fmla="*/ 61959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93075 w 9915677"/>
              <a:gd name="connsiteY4" fmla="*/ 62340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93075 w 9915677"/>
              <a:gd name="connsiteY4" fmla="*/ 62340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378099"/>
              <a:gd name="connsiteX1" fmla="*/ 9633438 w 9915677"/>
              <a:gd name="connsiteY1" fmla="*/ 0 h 6378099"/>
              <a:gd name="connsiteX2" fmla="*/ 9915677 w 9915677"/>
              <a:gd name="connsiteY2" fmla="*/ 242338 h 6378099"/>
              <a:gd name="connsiteX3" fmla="*/ 383158 w 9915677"/>
              <a:gd name="connsiteY3" fmla="*/ 339053 h 6378099"/>
              <a:gd name="connsiteX4" fmla="*/ 593075 w 9915677"/>
              <a:gd name="connsiteY4" fmla="*/ 6234074 h 6378099"/>
              <a:gd name="connsiteX5" fmla="*/ 0 w 9915677"/>
              <a:gd name="connsiteY5" fmla="*/ 6378099 h 6378099"/>
              <a:gd name="connsiteX6" fmla="*/ 8792 w 9915677"/>
              <a:gd name="connsiteY6" fmla="*/ 0 h 6378099"/>
              <a:gd name="connsiteX0" fmla="*/ 8792 w 9915677"/>
              <a:gd name="connsiteY0" fmla="*/ 0 h 6378099"/>
              <a:gd name="connsiteX1" fmla="*/ 9633438 w 9915677"/>
              <a:gd name="connsiteY1" fmla="*/ 0 h 6378099"/>
              <a:gd name="connsiteX2" fmla="*/ 9915677 w 9915677"/>
              <a:gd name="connsiteY2" fmla="*/ 242338 h 6378099"/>
              <a:gd name="connsiteX3" fmla="*/ 383158 w 9915677"/>
              <a:gd name="connsiteY3" fmla="*/ 339053 h 6378099"/>
              <a:gd name="connsiteX4" fmla="*/ 593075 w 9915677"/>
              <a:gd name="connsiteY4" fmla="*/ 6234074 h 6378099"/>
              <a:gd name="connsiteX5" fmla="*/ 0 w 9915677"/>
              <a:gd name="connsiteY5" fmla="*/ 6378099 h 6378099"/>
              <a:gd name="connsiteX6" fmla="*/ 8792 w 9915677"/>
              <a:gd name="connsiteY6" fmla="*/ 0 h 6378099"/>
              <a:gd name="connsiteX0" fmla="*/ 770 w 9907655"/>
              <a:gd name="connsiteY0" fmla="*/ 0 h 6401912"/>
              <a:gd name="connsiteX1" fmla="*/ 9625416 w 9907655"/>
              <a:gd name="connsiteY1" fmla="*/ 0 h 6401912"/>
              <a:gd name="connsiteX2" fmla="*/ 9907655 w 9907655"/>
              <a:gd name="connsiteY2" fmla="*/ 242338 h 6401912"/>
              <a:gd name="connsiteX3" fmla="*/ 375136 w 9907655"/>
              <a:gd name="connsiteY3" fmla="*/ 339053 h 6401912"/>
              <a:gd name="connsiteX4" fmla="*/ 585053 w 9907655"/>
              <a:gd name="connsiteY4" fmla="*/ 6234074 h 6401912"/>
              <a:gd name="connsiteX5" fmla="*/ 1503 w 9907655"/>
              <a:gd name="connsiteY5" fmla="*/ 6401912 h 6401912"/>
              <a:gd name="connsiteX6" fmla="*/ 770 w 9907655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375136 w 11449072"/>
              <a:gd name="connsiteY3" fmla="*/ 339053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375136 w 11449072"/>
              <a:gd name="connsiteY3" fmla="*/ 339053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585053 w 11449072"/>
              <a:gd name="connsiteY4" fmla="*/ 620232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728176 w 11449072"/>
              <a:gd name="connsiteY4" fmla="*/ 6178471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501978 w 11449072"/>
              <a:gd name="connsiteY3" fmla="*/ 399255 h 6401912"/>
              <a:gd name="connsiteX4" fmla="*/ 728176 w 11449072"/>
              <a:gd name="connsiteY4" fmla="*/ 6178471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28176 w 11449072"/>
              <a:gd name="connsiteY4" fmla="*/ 6178471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831543 w 11449072"/>
              <a:gd name="connsiteY4" fmla="*/ 63136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831543 w 11449072"/>
              <a:gd name="connsiteY4" fmla="*/ 63136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831543 w 11449072"/>
              <a:gd name="connsiteY4" fmla="*/ 63136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83918 w 11449072"/>
              <a:gd name="connsiteY4" fmla="*/ 626919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83918 w 11449072"/>
              <a:gd name="connsiteY4" fmla="*/ 626919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83918 w 11449072"/>
              <a:gd name="connsiteY4" fmla="*/ 626919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55343 w 11449072"/>
              <a:gd name="connsiteY4" fmla="*/ 6246968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798290 w 11450744"/>
              <a:gd name="connsiteY4" fmla="*/ 62755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0744" h="6354287">
                <a:moveTo>
                  <a:pt x="2442" y="0"/>
                </a:moveTo>
                <a:lnTo>
                  <a:pt x="9627088" y="0"/>
                </a:lnTo>
                <a:lnTo>
                  <a:pt x="11450744" y="1557333"/>
                </a:lnTo>
                <a:cubicBezTo>
                  <a:pt x="8638998" y="-317606"/>
                  <a:pt x="130746" y="111200"/>
                  <a:pt x="487748" y="407207"/>
                </a:cubicBezTo>
                <a:cubicBezTo>
                  <a:pt x="136056" y="123337"/>
                  <a:pt x="366978" y="5978755"/>
                  <a:pt x="817340" y="6262843"/>
                </a:cubicBezTo>
                <a:cubicBezTo>
                  <a:pt x="288807" y="5978027"/>
                  <a:pt x="47125" y="6285155"/>
                  <a:pt x="0" y="6354287"/>
                </a:cubicBezTo>
                <a:cubicBezTo>
                  <a:pt x="2931" y="4261592"/>
                  <a:pt x="-489" y="2092695"/>
                  <a:pt x="2442" y="0"/>
                </a:cubicBezTo>
                <a:close/>
              </a:path>
            </a:pathLst>
          </a:custGeom>
          <a:gradFill>
            <a:gsLst>
              <a:gs pos="8000">
                <a:srgbClr val="595959"/>
              </a:gs>
              <a:gs pos="100000">
                <a:srgbClr val="30ACEC"/>
              </a:gs>
            </a:gsLst>
            <a:lin ang="5400000" scaled="0"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22ADA6-7254-236A-7BD1-73A7537884A2}"/>
              </a:ext>
            </a:extLst>
          </p:cNvPr>
          <p:cNvSpPr/>
          <p:nvPr/>
        </p:nvSpPr>
        <p:spPr>
          <a:xfrm rot="2199864">
            <a:off x="1671809" y="5954682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911DAF-B8FA-21D1-E360-50B1EA72B130}"/>
              </a:ext>
            </a:extLst>
          </p:cNvPr>
          <p:cNvSpPr/>
          <p:nvPr/>
        </p:nvSpPr>
        <p:spPr>
          <a:xfrm rot="1838642">
            <a:off x="2192687" y="6273453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F77F12-468B-FD36-9DA0-FC75FC391F7D}"/>
              </a:ext>
            </a:extLst>
          </p:cNvPr>
          <p:cNvSpPr/>
          <p:nvPr/>
        </p:nvSpPr>
        <p:spPr>
          <a:xfrm rot="1229000">
            <a:off x="2735436" y="6496702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1B0EEB-B0D5-7CB7-EACA-D3655BEC5B6C}"/>
              </a:ext>
            </a:extLst>
          </p:cNvPr>
          <p:cNvSpPr/>
          <p:nvPr/>
        </p:nvSpPr>
        <p:spPr>
          <a:xfrm rot="988515">
            <a:off x="3336964" y="6674503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B99BFC5-4BF8-93A8-8529-1051C614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" y="6397625"/>
            <a:ext cx="551167" cy="365125"/>
          </a:xfrm>
        </p:spPr>
        <p:txBody>
          <a:bodyPr/>
          <a:lstStyle/>
          <a:p>
            <a:pPr algn="ctr"/>
            <a:fld id="{D57F1E4F-1CFF-5643-939E-217C01CDF565}" type="slidenum">
              <a:rPr lang="en-US" sz="2000" b="1" smtClean="0">
                <a:solidFill>
                  <a:srgbClr val="1287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en-US" sz="2000" b="1" dirty="0">
              <a:solidFill>
                <a:srgbClr val="1287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owchart: Stored Data 21">
            <a:extLst>
              <a:ext uri="{FF2B5EF4-FFF2-40B4-BE49-F238E27FC236}">
                <a16:creationId xmlns:a16="http://schemas.microsoft.com/office/drawing/2014/main" id="{B38973E1-A925-2BDE-AB4B-AF8C8C573F72}"/>
              </a:ext>
            </a:extLst>
          </p:cNvPr>
          <p:cNvSpPr/>
          <p:nvPr/>
        </p:nvSpPr>
        <p:spPr>
          <a:xfrm>
            <a:off x="6890516" y="26634"/>
            <a:ext cx="2412000" cy="637200"/>
          </a:xfrm>
          <a:prstGeom prst="flowChartOnlineStorag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144000" rtlCol="0" anchor="ctr" anchorCtr="0"/>
          <a:lstStyle/>
          <a:p>
            <a:pPr marL="273050" algn="r" fontAlgn="ctr">
              <a:lnSpc>
                <a:spcPct val="150000"/>
              </a:lnSpc>
            </a:pPr>
            <a:r>
              <a:rPr lang="fa-IR" sz="1600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 عملکرد </a:t>
            </a:r>
            <a:r>
              <a:rPr lang="fa-IR" sz="1600" u="sng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2 سالانه</a:t>
            </a:r>
            <a:endParaRPr lang="fa-IR" sz="1600" dirty="0">
              <a:ln w="3175"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23" name="Flowchart: Stored Data 22">
            <a:extLst>
              <a:ext uri="{FF2B5EF4-FFF2-40B4-BE49-F238E27FC236}">
                <a16:creationId xmlns:a16="http://schemas.microsoft.com/office/drawing/2014/main" id="{9D6038EA-CC83-A4B6-2AB8-A710EFACDC27}"/>
              </a:ext>
            </a:extLst>
          </p:cNvPr>
          <p:cNvSpPr/>
          <p:nvPr/>
        </p:nvSpPr>
        <p:spPr>
          <a:xfrm>
            <a:off x="4290191" y="26634"/>
            <a:ext cx="2664000" cy="637200"/>
          </a:xfrm>
          <a:prstGeom prst="flowChartOnlineStorag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144000" rtlCol="0" anchor="ctr" anchorCtr="0"/>
          <a:lstStyle/>
          <a:p>
            <a:pPr marL="273050" algn="ctr" rtl="1" fontAlgn="ctr"/>
            <a:r>
              <a:rPr lang="en-US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               </a:t>
            </a:r>
            <a:r>
              <a:rPr lang="fa-IR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واحد فناوری اطلاعات </a:t>
            </a:r>
            <a:r>
              <a:rPr lang="fa-IR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fa-IR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94BFBEB-991F-FDC2-B35A-D2D3E1E740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74" t="46250" r="79430" b="34121"/>
          <a:stretch/>
        </p:blipFill>
        <p:spPr>
          <a:xfrm>
            <a:off x="428625" y="504645"/>
            <a:ext cx="422911" cy="5240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9988B1-3DA2-515E-8176-D6FE5563C6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67" t="90277" r="427" b="417"/>
          <a:stretch/>
        </p:blipFill>
        <p:spPr>
          <a:xfrm>
            <a:off x="0" y="2819401"/>
            <a:ext cx="515586" cy="2095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499E21D-CDA8-F968-58D3-1A5229A7CB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14" t="88333" r="39744"/>
          <a:stretch/>
        </p:blipFill>
        <p:spPr>
          <a:xfrm>
            <a:off x="38100" y="2311241"/>
            <a:ext cx="550923" cy="1881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98581E8-5CD3-0017-082A-E233299133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2238" t="2095" r="84331" b="85159"/>
          <a:stretch/>
        </p:blipFill>
        <p:spPr>
          <a:xfrm>
            <a:off x="53340" y="3390900"/>
            <a:ext cx="342900" cy="3337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F62F837-8399-5341-FADD-460234FD56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90" t="23878" r="54742" b="60672"/>
          <a:stretch/>
        </p:blipFill>
        <p:spPr>
          <a:xfrm>
            <a:off x="0" y="0"/>
            <a:ext cx="601980" cy="5029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CBE8E00-3E64-A6E4-91B4-2639C6E03E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11" t="23942" r="82277" b="60248"/>
          <a:stretch/>
        </p:blipFill>
        <p:spPr>
          <a:xfrm>
            <a:off x="0" y="988559"/>
            <a:ext cx="449580" cy="5583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D8B9EB-4721-E9E0-927B-369D465E18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830" t="25333" r="2540" b="56333"/>
          <a:stretch/>
        </p:blipFill>
        <p:spPr>
          <a:xfrm>
            <a:off x="519684" y="1356360"/>
            <a:ext cx="159258" cy="2895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6442DC2-FF18-4E33-073A-6F5C663D99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23" t="54065" r="81098" b="23374"/>
          <a:stretch/>
        </p:blipFill>
        <p:spPr>
          <a:xfrm>
            <a:off x="655320" y="0"/>
            <a:ext cx="259767" cy="381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0A2C944-C268-EDEE-D6D8-CE8188D0A6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53" t="45283" r="28454" b="40485"/>
          <a:stretch/>
        </p:blipFill>
        <p:spPr>
          <a:xfrm flipH="1">
            <a:off x="70196" y="666750"/>
            <a:ext cx="263179" cy="2590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7E9609A-AB9E-7182-9353-D1DA6E2E3EE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847" t="29415" r="54068" b="39239"/>
          <a:stretch/>
        </p:blipFill>
        <p:spPr>
          <a:xfrm>
            <a:off x="144779" y="1653539"/>
            <a:ext cx="457201" cy="405191"/>
          </a:xfrm>
          <a:prstGeom prst="rect">
            <a:avLst/>
          </a:prstGeom>
        </p:spPr>
      </p:pic>
      <p:sp>
        <p:nvSpPr>
          <p:cNvPr id="57" name="شرکت پالایش نفت جی">
            <a:extLst>
              <a:ext uri="{FF2B5EF4-FFF2-40B4-BE49-F238E27FC236}">
                <a16:creationId xmlns:a16="http://schemas.microsoft.com/office/drawing/2014/main" id="{6938EBEF-4C62-C2BD-2727-A099584AC5F8}"/>
              </a:ext>
            </a:extLst>
          </p:cNvPr>
          <p:cNvSpPr/>
          <p:nvPr/>
        </p:nvSpPr>
        <p:spPr>
          <a:xfrm>
            <a:off x="11334305" y="707542"/>
            <a:ext cx="857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شرکت پالایش نفت جی</a:t>
            </a:r>
            <a:endParaRPr lang="en-US" sz="12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2" name="Flowchart: Stored Data 1">
            <a:extLst>
              <a:ext uri="{FF2B5EF4-FFF2-40B4-BE49-F238E27FC236}">
                <a16:creationId xmlns:a16="http://schemas.microsoft.com/office/drawing/2014/main" id="{CE60A360-E049-3B57-C670-677F84A76B75}"/>
              </a:ext>
            </a:extLst>
          </p:cNvPr>
          <p:cNvSpPr/>
          <p:nvPr/>
        </p:nvSpPr>
        <p:spPr>
          <a:xfrm>
            <a:off x="1723151" y="29550"/>
            <a:ext cx="2664000" cy="637200"/>
          </a:xfrm>
          <a:prstGeom prst="flowChartOnlineStorag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144000" rtlCol="0" anchor="ctr" anchorCtr="0"/>
          <a:lstStyle/>
          <a:p>
            <a:pPr algn="r" rtl="1">
              <a:defRPr/>
            </a:pPr>
            <a:r>
              <a:rPr lang="en-US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zanin"/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zanin"/>
                <a:cs typeface="B Titr" panose="00000700000000000000" pitchFamily="2" charset="-78"/>
              </a:rPr>
              <a:t>پشتیبانی و خدمات </a:t>
            </a:r>
            <a:r>
              <a:rPr lang="en-US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ICT</a:t>
            </a:r>
            <a:endParaRPr lang="fa-IR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889956-57A2-280E-8384-A4F96211C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196991"/>
              </p:ext>
            </p:extLst>
          </p:nvPr>
        </p:nvGraphicFramePr>
        <p:xfrm>
          <a:off x="2093976" y="679063"/>
          <a:ext cx="9347617" cy="5219201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740664">
                  <a:extLst>
                    <a:ext uri="{9D8B030D-6E8A-4147-A177-3AD203B41FA5}">
                      <a16:colId xmlns:a16="http://schemas.microsoft.com/office/drawing/2014/main" val="2589325142"/>
                    </a:ext>
                  </a:extLst>
                </a:gridCol>
                <a:gridCol w="713232">
                  <a:extLst>
                    <a:ext uri="{9D8B030D-6E8A-4147-A177-3AD203B41FA5}">
                      <a16:colId xmlns:a16="http://schemas.microsoft.com/office/drawing/2014/main" val="226088862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264267499"/>
                    </a:ext>
                  </a:extLst>
                </a:gridCol>
                <a:gridCol w="5385816">
                  <a:extLst>
                    <a:ext uri="{9D8B030D-6E8A-4147-A177-3AD203B41FA5}">
                      <a16:colId xmlns:a16="http://schemas.microsoft.com/office/drawing/2014/main" val="2373248201"/>
                    </a:ext>
                  </a:extLst>
                </a:gridCol>
                <a:gridCol w="1822105">
                  <a:extLst>
                    <a:ext uri="{9D8B030D-6E8A-4147-A177-3AD203B41FA5}">
                      <a16:colId xmlns:a16="http://schemas.microsoft.com/office/drawing/2014/main" val="2310967957"/>
                    </a:ext>
                  </a:extLst>
                </a:gridCol>
              </a:tblGrid>
              <a:tr h="300477"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1403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1402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1401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شرح فعالیت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ردیف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81693"/>
                  </a:ext>
                </a:extLst>
              </a:tr>
              <a:tr h="1076701"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1200</a:t>
                      </a: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2300</a:t>
                      </a: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2500</a:t>
                      </a: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نصب و راه اندازی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سیستم‌عامل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نصب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نرم‌افزارهاي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عمومي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و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تخصصي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نصب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سخت‌افزار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تنظيمات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عمومي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ويندوز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تنظيمات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عمومي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شبكه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عيب‌يابي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و رفع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اشكالات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سخت‌افزاري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و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نرم‌افزاري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كامپيوترها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و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نوت‌بوك‌ها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خدمات حوزه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Helpdesk</a:t>
                      </a: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307653"/>
                  </a:ext>
                </a:extLst>
              </a:tr>
              <a:tr h="1513697"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B Lotus" panose="00000400000000000000" pitchFamily="2" charset="-78"/>
                        </a:rPr>
                        <a:t>بیش از  500 مورد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B Lotus" panose="00000400000000000000" pitchFamily="2" charset="-78"/>
                        </a:rPr>
                        <a:t>بیش از  1200 مورد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B Lotus" panose="00000400000000000000" pitchFamily="2" charset="-78"/>
                        </a:rPr>
                        <a:t>بیش از  1000 مورد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تخصیص دسترسی، ایجاد گزارشات و فرایند و گردش کارهای جدید و رفع اشکالات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نرم‌افزارهاي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سازماني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: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534988" marR="0" lvl="1" indent="-173038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>
                          <a:tab pos="361950" algn="l"/>
                        </a:tabLst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همکاران سیستم (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نرم‌افزارهاي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حوزه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مالي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و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حسابداري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، حقوق و دستمزد، فروش، انبار، پذیرش و توزین)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534988" marR="0" lvl="1" indent="-173038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>
                          <a:tab pos="361950" algn="l"/>
                        </a:tabLst>
                        <a:defRPr/>
                      </a:pP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چارگون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(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اتوماسيون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اداري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، منابع انسانی، آموزش)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534988" marR="0" lvl="1" indent="-173038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>
                          <a:tab pos="361950" algn="l"/>
                        </a:tabLst>
                        <a:defRPr/>
                      </a:pP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کسرا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( سیستم تردد و حضور و غیاب و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اتوماسیون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تغذیه و رستوران)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534988" marR="0" lvl="1" indent="-173038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>
                          <a:tab pos="361950" algn="l"/>
                        </a:tabLst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نظام پیشنهادات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534988" marR="0" lvl="1" indent="-173038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>
                          <a:tab pos="361950" algn="l"/>
                        </a:tabLst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سامانه مدیریت خدمات فناوری اطلاعات ( دانا)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534988" marR="0" lvl="1" indent="-173038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>
                          <a:tab pos="361950" algn="l"/>
                        </a:tabLst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سیستم نگهداری و تعمیرات (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IPCMMS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534988" marR="0" lvl="1" indent="-173038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>
                          <a:tab pos="361950" algn="l"/>
                        </a:tabLst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ایمیل سازمانی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خدمات حوزه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نرم‌افزارهای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سازمانی و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Email</a:t>
                      </a: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767276"/>
                  </a:ext>
                </a:extLst>
              </a:tr>
              <a:tr h="441589"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100</a:t>
                      </a: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200</a:t>
                      </a: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300</a:t>
                      </a: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تخصیص و تعمیرات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ماشین‌های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اداری شامل: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0" marR="0" lvl="0" indent="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         </a:t>
                      </a:r>
                      <a:r>
                        <a:rPr lang="en-US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fa-IR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پرینتر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  </a:t>
                      </a:r>
                      <a:r>
                        <a:rPr lang="en-US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اسکنر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en-US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کپی  </a:t>
                      </a:r>
                      <a:r>
                        <a:rPr lang="en-US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ویدئو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پرژکتور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 </a:t>
                      </a:r>
                      <a:r>
                        <a:rPr lang="en-US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فکس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خدمات حوزه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ماشین‌های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اداری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514309"/>
                  </a:ext>
                </a:extLst>
              </a:tr>
              <a:tr h="816816"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600</a:t>
                      </a: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1000</a:t>
                      </a: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1000</a:t>
                      </a: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انتقال اطلاعات روی لوح فشرده (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CD/DVD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) یا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Flash Memory</a:t>
                      </a:r>
                    </a:p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انتقال اطلاعات از (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CD/DVD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) یا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Flash Memory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روی شبکه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انتقال اطلاعات درون شبکه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انتقال اطلاعات بین دفتر مرکزی و سایت های اصفهان و</a:t>
                      </a:r>
                      <a:r>
                        <a:rPr lang="fa-IR" sz="11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بندرعباس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خدمات انتقال ديتا و رايت و كپي لوح فشرده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752690"/>
                  </a:ext>
                </a:extLst>
              </a:tr>
              <a:tr h="672754"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250</a:t>
                      </a: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450</a:t>
                      </a: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400</a:t>
                      </a: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برقراری جلسات ویدئو کنفرانس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بین دفتر مرکزی و سایت های اصفهان و</a:t>
                      </a:r>
                      <a:r>
                        <a:rPr lang="fa-IR" sz="11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بندرعباس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برقراری جلسات ویدئو کنفرانس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با سایر شرکتهای داخلی و خارجی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ar-SA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انجام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امور سمعی بصری جلسات (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راه‌اندازی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سیستم صوتی و تصویری اتاق کنفرانس و ضبط تصویری جلسات 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خدمات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برقرای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ارتباطات ویدئو کنفرانس و امور سمعی بصری جلسات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281396"/>
                  </a:ext>
                </a:extLst>
              </a:tr>
              <a:tr h="397167"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 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60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 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100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 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بیش از 100 مورد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اجرا و رفع اشکالات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Passive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شبکه شامل: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  <a:p>
                      <a:pPr marL="0" marR="0" lvl="0" indent="0" algn="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 </a:t>
                      </a:r>
                      <a:r>
                        <a:rPr lang="fa-IR" sz="11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  </a:t>
                      </a:r>
                      <a:r>
                        <a:rPr lang="en-US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  <a:sym typeface="Wingdings 2" panose="05020102010507070707" pitchFamily="18" charset="2"/>
                        </a:rPr>
                        <a:t>   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کابل کشی   </a:t>
                      </a:r>
                      <a:r>
                        <a:rPr lang="en-US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داکت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زنی  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en-US" sz="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سوکت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زنی   </a:t>
                      </a: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عیب یابی و رفع خرابی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خدمات حوزه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Passive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(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غير</a:t>
                      </a:r>
                      <a:r>
                        <a:rPr lang="fa-IR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 فعال) </a:t>
                      </a:r>
                      <a:r>
                        <a:rPr lang="fa-IR" sz="11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B Lotus" panose="00000400000000000000" pitchFamily="2" charset="-78"/>
                        </a:rPr>
                        <a:t>شبكه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B Lotus" panose="00000400000000000000" pitchFamily="2" charset="-78"/>
                      </a:endParaRPr>
                    </a:p>
                  </a:txBody>
                  <a:tcPr marL="47607" marR="476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91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413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7C4EA0-29EA-EDA9-3869-7645FB0F3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937EC3-392D-F32F-E845-8779920EB680}"/>
              </a:ext>
            </a:extLst>
          </p:cNvPr>
          <p:cNvSpPr/>
          <p:nvPr/>
        </p:nvSpPr>
        <p:spPr>
          <a:xfrm>
            <a:off x="1134208" y="5662247"/>
            <a:ext cx="888023" cy="772030"/>
          </a:xfrm>
          <a:custGeom>
            <a:avLst/>
            <a:gdLst>
              <a:gd name="connsiteX0" fmla="*/ 0 w 580290"/>
              <a:gd name="connsiteY0" fmla="*/ 0 h 553916"/>
              <a:gd name="connsiteX1" fmla="*/ 580290 w 580290"/>
              <a:gd name="connsiteY1" fmla="*/ 0 h 553916"/>
              <a:gd name="connsiteX2" fmla="*/ 580290 w 580290"/>
              <a:gd name="connsiteY2" fmla="*/ 553916 h 553916"/>
              <a:gd name="connsiteX3" fmla="*/ 0 w 580290"/>
              <a:gd name="connsiteY3" fmla="*/ 553916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580290 w 580290"/>
              <a:gd name="connsiteY1" fmla="*/ 0 h 553916"/>
              <a:gd name="connsiteX2" fmla="*/ 580290 w 580290"/>
              <a:gd name="connsiteY2" fmla="*/ 553916 h 553916"/>
              <a:gd name="connsiteX3" fmla="*/ 87923 w 580290"/>
              <a:gd name="connsiteY3" fmla="*/ 501162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334105 w 580290"/>
              <a:gd name="connsiteY1" fmla="*/ 325315 h 553916"/>
              <a:gd name="connsiteX2" fmla="*/ 580290 w 580290"/>
              <a:gd name="connsiteY2" fmla="*/ 553916 h 553916"/>
              <a:gd name="connsiteX3" fmla="*/ 87923 w 580290"/>
              <a:gd name="connsiteY3" fmla="*/ 501162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334105 w 580290"/>
              <a:gd name="connsiteY1" fmla="*/ 325315 h 553916"/>
              <a:gd name="connsiteX2" fmla="*/ 580290 w 580290"/>
              <a:gd name="connsiteY2" fmla="*/ 553916 h 553916"/>
              <a:gd name="connsiteX3" fmla="*/ 125161 w 580290"/>
              <a:gd name="connsiteY3" fmla="*/ 450992 h 553916"/>
              <a:gd name="connsiteX4" fmla="*/ 0 w 580290"/>
              <a:gd name="connsiteY4" fmla="*/ 0 h 553916"/>
              <a:gd name="connsiteX0" fmla="*/ 0 w 580290"/>
              <a:gd name="connsiteY0" fmla="*/ 0 h 553916"/>
              <a:gd name="connsiteX1" fmla="*/ 334105 w 580290"/>
              <a:gd name="connsiteY1" fmla="*/ 325315 h 553916"/>
              <a:gd name="connsiteX2" fmla="*/ 580290 w 580290"/>
              <a:gd name="connsiteY2" fmla="*/ 553916 h 553916"/>
              <a:gd name="connsiteX3" fmla="*/ 125161 w 580290"/>
              <a:gd name="connsiteY3" fmla="*/ 450992 h 553916"/>
              <a:gd name="connsiteX4" fmla="*/ 0 w 580290"/>
              <a:gd name="connsiteY4" fmla="*/ 0 h 553916"/>
              <a:gd name="connsiteX0" fmla="*/ 0 w 580290"/>
              <a:gd name="connsiteY0" fmla="*/ 0 h 586381"/>
              <a:gd name="connsiteX1" fmla="*/ 334105 w 580290"/>
              <a:gd name="connsiteY1" fmla="*/ 325315 h 586381"/>
              <a:gd name="connsiteX2" fmla="*/ 580290 w 580290"/>
              <a:gd name="connsiteY2" fmla="*/ 553916 h 586381"/>
              <a:gd name="connsiteX3" fmla="*/ 125161 w 580290"/>
              <a:gd name="connsiteY3" fmla="*/ 450992 h 586381"/>
              <a:gd name="connsiteX4" fmla="*/ 0 w 580290"/>
              <a:gd name="connsiteY4" fmla="*/ 0 h 586381"/>
              <a:gd name="connsiteX0" fmla="*/ 0 w 580290"/>
              <a:gd name="connsiteY0" fmla="*/ 0 h 578523"/>
              <a:gd name="connsiteX1" fmla="*/ 334105 w 580290"/>
              <a:gd name="connsiteY1" fmla="*/ 325315 h 578523"/>
              <a:gd name="connsiteX2" fmla="*/ 580290 w 580290"/>
              <a:gd name="connsiteY2" fmla="*/ 553916 h 578523"/>
              <a:gd name="connsiteX3" fmla="*/ 153888 w 580290"/>
              <a:gd name="connsiteY3" fmla="*/ 437816 h 578523"/>
              <a:gd name="connsiteX4" fmla="*/ 0 w 580290"/>
              <a:gd name="connsiteY4" fmla="*/ 0 h 57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290" h="578523">
                <a:moveTo>
                  <a:pt x="0" y="0"/>
                </a:moveTo>
                <a:lnTo>
                  <a:pt x="334105" y="325315"/>
                </a:lnTo>
                <a:lnTo>
                  <a:pt x="580290" y="553916"/>
                </a:lnTo>
                <a:cubicBezTo>
                  <a:pt x="428580" y="519608"/>
                  <a:pt x="350284" y="689530"/>
                  <a:pt x="153888" y="437816"/>
                </a:cubicBezTo>
                <a:lnTo>
                  <a:pt x="0" y="0"/>
                </a:lnTo>
                <a:close/>
              </a:path>
            </a:pathLst>
          </a:custGeom>
          <a:solidFill>
            <a:srgbClr val="1287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51942FA-B525-7264-31F8-2FDA1BBFE8C7}"/>
              </a:ext>
            </a:extLst>
          </p:cNvPr>
          <p:cNvSpPr/>
          <p:nvPr/>
        </p:nvSpPr>
        <p:spPr>
          <a:xfrm>
            <a:off x="-7620" y="0"/>
            <a:ext cx="1013460" cy="5219700"/>
          </a:xfrm>
          <a:custGeom>
            <a:avLst/>
            <a:gdLst>
              <a:gd name="connsiteX0" fmla="*/ 0 w 1051560"/>
              <a:gd name="connsiteY0" fmla="*/ 0 h 5265420"/>
              <a:gd name="connsiteX1" fmla="*/ 1051560 w 1051560"/>
              <a:gd name="connsiteY1" fmla="*/ 0 h 5265420"/>
              <a:gd name="connsiteX2" fmla="*/ 1051560 w 1051560"/>
              <a:gd name="connsiteY2" fmla="*/ 5265420 h 5265420"/>
              <a:gd name="connsiteX3" fmla="*/ 0 w 1051560"/>
              <a:gd name="connsiteY3" fmla="*/ 5265420 h 5265420"/>
              <a:gd name="connsiteX4" fmla="*/ 0 w 1051560"/>
              <a:gd name="connsiteY4" fmla="*/ 0 h 5265420"/>
              <a:gd name="connsiteX0" fmla="*/ 0 w 1051560"/>
              <a:gd name="connsiteY0" fmla="*/ 0 h 5265420"/>
              <a:gd name="connsiteX1" fmla="*/ 1051560 w 1051560"/>
              <a:gd name="connsiteY1" fmla="*/ 0 h 5265420"/>
              <a:gd name="connsiteX2" fmla="*/ 335280 w 1051560"/>
              <a:gd name="connsiteY2" fmla="*/ 5227320 h 5265420"/>
              <a:gd name="connsiteX3" fmla="*/ 0 w 1051560"/>
              <a:gd name="connsiteY3" fmla="*/ 5265420 h 5265420"/>
              <a:gd name="connsiteX4" fmla="*/ 0 w 1051560"/>
              <a:gd name="connsiteY4" fmla="*/ 0 h 5265420"/>
              <a:gd name="connsiteX0" fmla="*/ 0 w 922020"/>
              <a:gd name="connsiteY0" fmla="*/ 15240 h 5280660"/>
              <a:gd name="connsiteX1" fmla="*/ 922020 w 922020"/>
              <a:gd name="connsiteY1" fmla="*/ 0 h 5280660"/>
              <a:gd name="connsiteX2" fmla="*/ 335280 w 922020"/>
              <a:gd name="connsiteY2" fmla="*/ 5242560 h 5280660"/>
              <a:gd name="connsiteX3" fmla="*/ 0 w 922020"/>
              <a:gd name="connsiteY3" fmla="*/ 5280660 h 5280660"/>
              <a:gd name="connsiteX4" fmla="*/ 0 w 922020"/>
              <a:gd name="connsiteY4" fmla="*/ 15240 h 528066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335280 w 1005840"/>
              <a:gd name="connsiteY2" fmla="*/ 522732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213360 w 1005840"/>
              <a:gd name="connsiteY2" fmla="*/ 522732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175260 w 1005840"/>
              <a:gd name="connsiteY2" fmla="*/ 519684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0 w 1005840"/>
              <a:gd name="connsiteY0" fmla="*/ 0 h 5265420"/>
              <a:gd name="connsiteX1" fmla="*/ 1005840 w 1005840"/>
              <a:gd name="connsiteY1" fmla="*/ 0 h 5265420"/>
              <a:gd name="connsiteX2" fmla="*/ 175260 w 1005840"/>
              <a:gd name="connsiteY2" fmla="*/ 5189220 h 5265420"/>
              <a:gd name="connsiteX3" fmla="*/ 0 w 1005840"/>
              <a:gd name="connsiteY3" fmla="*/ 5265420 h 5265420"/>
              <a:gd name="connsiteX4" fmla="*/ 0 w 1005840"/>
              <a:gd name="connsiteY4" fmla="*/ 0 h 5265420"/>
              <a:gd name="connsiteX0" fmla="*/ 7620 w 1013460"/>
              <a:gd name="connsiteY0" fmla="*/ 0 h 5219700"/>
              <a:gd name="connsiteX1" fmla="*/ 1013460 w 1013460"/>
              <a:gd name="connsiteY1" fmla="*/ 0 h 5219700"/>
              <a:gd name="connsiteX2" fmla="*/ 182880 w 1013460"/>
              <a:gd name="connsiteY2" fmla="*/ 5189220 h 5219700"/>
              <a:gd name="connsiteX3" fmla="*/ 0 w 1013460"/>
              <a:gd name="connsiteY3" fmla="*/ 5219700 h 5219700"/>
              <a:gd name="connsiteX4" fmla="*/ 7620 w 1013460"/>
              <a:gd name="connsiteY4" fmla="*/ 0 h 5219700"/>
              <a:gd name="connsiteX0" fmla="*/ 7620 w 1013460"/>
              <a:gd name="connsiteY0" fmla="*/ 0 h 5219700"/>
              <a:gd name="connsiteX1" fmla="*/ 1013460 w 1013460"/>
              <a:gd name="connsiteY1" fmla="*/ 0 h 5219700"/>
              <a:gd name="connsiteX2" fmla="*/ 160020 w 1013460"/>
              <a:gd name="connsiteY2" fmla="*/ 5189220 h 5219700"/>
              <a:gd name="connsiteX3" fmla="*/ 0 w 1013460"/>
              <a:gd name="connsiteY3" fmla="*/ 5219700 h 5219700"/>
              <a:gd name="connsiteX4" fmla="*/ 7620 w 1013460"/>
              <a:gd name="connsiteY4" fmla="*/ 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460" h="5219700">
                <a:moveTo>
                  <a:pt x="7620" y="0"/>
                </a:moveTo>
                <a:lnTo>
                  <a:pt x="1013460" y="0"/>
                </a:lnTo>
                <a:lnTo>
                  <a:pt x="160020" y="5189220"/>
                </a:lnTo>
                <a:lnTo>
                  <a:pt x="0" y="5219700"/>
                </a:lnTo>
                <a:lnTo>
                  <a:pt x="762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17C220-EB5D-DADE-99D9-AB5F1771D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304" y="0"/>
            <a:ext cx="857696" cy="63034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Flowchart: Stored Data 8">
            <a:extLst>
              <a:ext uri="{FF2B5EF4-FFF2-40B4-BE49-F238E27FC236}">
                <a16:creationId xmlns:a16="http://schemas.microsoft.com/office/drawing/2014/main" id="{2DF12C2C-3A4C-5AC7-10B9-B021A0405E4A}"/>
              </a:ext>
            </a:extLst>
          </p:cNvPr>
          <p:cNvSpPr/>
          <p:nvPr/>
        </p:nvSpPr>
        <p:spPr>
          <a:xfrm>
            <a:off x="9157806" y="-1"/>
            <a:ext cx="2467039" cy="6379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4652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851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353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652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59 w 10000"/>
              <a:gd name="connsiteY2" fmla="*/ 4652 h 10000"/>
              <a:gd name="connsiteX3" fmla="*/ 9228 w 10000"/>
              <a:gd name="connsiteY3" fmla="*/ 9801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1667" y="0"/>
                </a:moveTo>
                <a:lnTo>
                  <a:pt x="10000" y="0"/>
                </a:lnTo>
                <a:cubicBezTo>
                  <a:pt x="9079" y="0"/>
                  <a:pt x="8411" y="2372"/>
                  <a:pt x="8359" y="4652"/>
                </a:cubicBezTo>
                <a:cubicBezTo>
                  <a:pt x="8307" y="6932"/>
                  <a:pt x="8526" y="8806"/>
                  <a:pt x="9228" y="9801"/>
                </a:cubicBezTo>
                <a:cubicBezTo>
                  <a:pt x="6463" y="9652"/>
                  <a:pt x="4445" y="10000"/>
                  <a:pt x="1667" y="10000"/>
                </a:cubicBezTo>
                <a:cubicBezTo>
                  <a:pt x="746" y="10000"/>
                  <a:pt x="0" y="7761"/>
                  <a:pt x="0" y="5000"/>
                </a:cubicBezTo>
                <a:cubicBezTo>
                  <a:pt x="0" y="2239"/>
                  <a:pt x="746" y="0"/>
                  <a:pt x="1667" y="0"/>
                </a:cubicBezTo>
                <a:close/>
              </a:path>
            </a:pathLst>
          </a:custGeom>
          <a:blipFill dpi="0" rotWithShape="1">
            <a:blip r:embed="rId4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612000" bIns="216000" rtlCol="0" anchor="ctr" anchorCtr="0"/>
          <a:lstStyle/>
          <a:p>
            <a:pPr marL="273050" algn="ctr" fontAlgn="ctr">
              <a:lnSpc>
                <a:spcPct val="150000"/>
              </a:lnSpc>
            </a:pPr>
            <a:r>
              <a:rPr lang="fa-IR" sz="2800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راه خوب از راه خوب ساخته می شود</a:t>
            </a: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4F163598-B244-4D3C-A244-A25E659543A9}"/>
              </a:ext>
            </a:extLst>
          </p:cNvPr>
          <p:cNvSpPr/>
          <p:nvPr/>
        </p:nvSpPr>
        <p:spPr>
          <a:xfrm rot="10800000">
            <a:off x="743697" y="503712"/>
            <a:ext cx="11450744" cy="6354287"/>
          </a:xfrm>
          <a:custGeom>
            <a:avLst/>
            <a:gdLst>
              <a:gd name="connsiteX0" fmla="*/ 0 w 9624646"/>
              <a:gd name="connsiteY0" fmla="*/ 0 h 6198954"/>
              <a:gd name="connsiteX1" fmla="*/ 9624646 w 9624646"/>
              <a:gd name="connsiteY1" fmla="*/ 0 h 6198954"/>
              <a:gd name="connsiteX2" fmla="*/ 9221085 w 9624646"/>
              <a:gd name="connsiteY2" fmla="*/ 259922 h 6198954"/>
              <a:gd name="connsiteX3" fmla="*/ 277651 w 9624646"/>
              <a:gd name="connsiteY3" fmla="*/ 259922 h 6198954"/>
              <a:gd name="connsiteX4" fmla="*/ 277651 w 9624646"/>
              <a:gd name="connsiteY4" fmla="*/ 6020127 h 6198954"/>
              <a:gd name="connsiteX5" fmla="*/ 0 w 9624646"/>
              <a:gd name="connsiteY5" fmla="*/ 6198954 h 6198954"/>
              <a:gd name="connsiteX6" fmla="*/ 0 w 9624646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277651 w 9906885"/>
              <a:gd name="connsiteY3" fmla="*/ 259922 h 6198954"/>
              <a:gd name="connsiteX4" fmla="*/ 277651 w 9906885"/>
              <a:gd name="connsiteY4" fmla="*/ 6020127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231143"/>
              <a:gd name="connsiteX1" fmla="*/ 9624646 w 9906885"/>
              <a:gd name="connsiteY1" fmla="*/ 0 h 6231143"/>
              <a:gd name="connsiteX2" fmla="*/ 9906885 w 9906885"/>
              <a:gd name="connsiteY2" fmla="*/ 242338 h 6231143"/>
              <a:gd name="connsiteX3" fmla="*/ 277651 w 9906885"/>
              <a:gd name="connsiteY3" fmla="*/ 259922 h 6231143"/>
              <a:gd name="connsiteX4" fmla="*/ 550212 w 9906885"/>
              <a:gd name="connsiteY4" fmla="*/ 6231143 h 6231143"/>
              <a:gd name="connsiteX5" fmla="*/ 0 w 9906885"/>
              <a:gd name="connsiteY5" fmla="*/ 6198954 h 6231143"/>
              <a:gd name="connsiteX6" fmla="*/ 0 w 9906885"/>
              <a:gd name="connsiteY6" fmla="*/ 0 h 6231143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277651 w 9906885"/>
              <a:gd name="connsiteY3" fmla="*/ 259922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85382 w 9906885"/>
              <a:gd name="connsiteY4" fmla="*/ 6187182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198954"/>
              <a:gd name="connsiteX1" fmla="*/ 9624646 w 9906885"/>
              <a:gd name="connsiteY1" fmla="*/ 0 h 6198954"/>
              <a:gd name="connsiteX2" fmla="*/ 9906885 w 9906885"/>
              <a:gd name="connsiteY2" fmla="*/ 242338 h 6198954"/>
              <a:gd name="connsiteX3" fmla="*/ 374366 w 9906885"/>
              <a:gd name="connsiteY3" fmla="*/ 339053 h 6198954"/>
              <a:gd name="connsiteX4" fmla="*/ 541421 w 9906885"/>
              <a:gd name="connsiteY4" fmla="*/ 6195974 h 6198954"/>
              <a:gd name="connsiteX5" fmla="*/ 0 w 9906885"/>
              <a:gd name="connsiteY5" fmla="*/ 6198954 h 6198954"/>
              <a:gd name="connsiteX6" fmla="*/ 0 w 9906885"/>
              <a:gd name="connsiteY6" fmla="*/ 0 h 6198954"/>
              <a:gd name="connsiteX0" fmla="*/ 0 w 9906885"/>
              <a:gd name="connsiteY0" fmla="*/ 0 h 6242916"/>
              <a:gd name="connsiteX1" fmla="*/ 9624646 w 9906885"/>
              <a:gd name="connsiteY1" fmla="*/ 0 h 6242916"/>
              <a:gd name="connsiteX2" fmla="*/ 9906885 w 9906885"/>
              <a:gd name="connsiteY2" fmla="*/ 242338 h 6242916"/>
              <a:gd name="connsiteX3" fmla="*/ 374366 w 9906885"/>
              <a:gd name="connsiteY3" fmla="*/ 339053 h 6242916"/>
              <a:gd name="connsiteX4" fmla="*/ 541421 w 9906885"/>
              <a:gd name="connsiteY4" fmla="*/ 6195974 h 6242916"/>
              <a:gd name="connsiteX5" fmla="*/ 0 w 9906885"/>
              <a:gd name="connsiteY5" fmla="*/ 6242916 h 6242916"/>
              <a:gd name="connsiteX6" fmla="*/ 0 w 9906885"/>
              <a:gd name="connsiteY6" fmla="*/ 0 h 6242916"/>
              <a:gd name="connsiteX0" fmla="*/ 0 w 9906885"/>
              <a:gd name="connsiteY0" fmla="*/ 0 h 6242916"/>
              <a:gd name="connsiteX1" fmla="*/ 9624646 w 9906885"/>
              <a:gd name="connsiteY1" fmla="*/ 0 h 6242916"/>
              <a:gd name="connsiteX2" fmla="*/ 9906885 w 9906885"/>
              <a:gd name="connsiteY2" fmla="*/ 242338 h 6242916"/>
              <a:gd name="connsiteX3" fmla="*/ 374366 w 9906885"/>
              <a:gd name="connsiteY3" fmla="*/ 339053 h 6242916"/>
              <a:gd name="connsiteX4" fmla="*/ 541421 w 9906885"/>
              <a:gd name="connsiteY4" fmla="*/ 6195974 h 6242916"/>
              <a:gd name="connsiteX5" fmla="*/ 0 w 9906885"/>
              <a:gd name="connsiteY5" fmla="*/ 6242916 h 6242916"/>
              <a:gd name="connsiteX6" fmla="*/ 0 w 9906885"/>
              <a:gd name="connsiteY6" fmla="*/ 0 h 624291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50213 w 9915677"/>
              <a:gd name="connsiteY4" fmla="*/ 61959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50213 w 9915677"/>
              <a:gd name="connsiteY4" fmla="*/ 61959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50213 w 9915677"/>
              <a:gd name="connsiteY4" fmla="*/ 61959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93075 w 9915677"/>
              <a:gd name="connsiteY4" fmla="*/ 62340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278086"/>
              <a:gd name="connsiteX1" fmla="*/ 9633438 w 9915677"/>
              <a:gd name="connsiteY1" fmla="*/ 0 h 6278086"/>
              <a:gd name="connsiteX2" fmla="*/ 9915677 w 9915677"/>
              <a:gd name="connsiteY2" fmla="*/ 242338 h 6278086"/>
              <a:gd name="connsiteX3" fmla="*/ 383158 w 9915677"/>
              <a:gd name="connsiteY3" fmla="*/ 339053 h 6278086"/>
              <a:gd name="connsiteX4" fmla="*/ 593075 w 9915677"/>
              <a:gd name="connsiteY4" fmla="*/ 6234074 h 6278086"/>
              <a:gd name="connsiteX5" fmla="*/ 0 w 9915677"/>
              <a:gd name="connsiteY5" fmla="*/ 6278086 h 6278086"/>
              <a:gd name="connsiteX6" fmla="*/ 8792 w 9915677"/>
              <a:gd name="connsiteY6" fmla="*/ 0 h 6278086"/>
              <a:gd name="connsiteX0" fmla="*/ 8792 w 9915677"/>
              <a:gd name="connsiteY0" fmla="*/ 0 h 6378099"/>
              <a:gd name="connsiteX1" fmla="*/ 9633438 w 9915677"/>
              <a:gd name="connsiteY1" fmla="*/ 0 h 6378099"/>
              <a:gd name="connsiteX2" fmla="*/ 9915677 w 9915677"/>
              <a:gd name="connsiteY2" fmla="*/ 242338 h 6378099"/>
              <a:gd name="connsiteX3" fmla="*/ 383158 w 9915677"/>
              <a:gd name="connsiteY3" fmla="*/ 339053 h 6378099"/>
              <a:gd name="connsiteX4" fmla="*/ 593075 w 9915677"/>
              <a:gd name="connsiteY4" fmla="*/ 6234074 h 6378099"/>
              <a:gd name="connsiteX5" fmla="*/ 0 w 9915677"/>
              <a:gd name="connsiteY5" fmla="*/ 6378099 h 6378099"/>
              <a:gd name="connsiteX6" fmla="*/ 8792 w 9915677"/>
              <a:gd name="connsiteY6" fmla="*/ 0 h 6378099"/>
              <a:gd name="connsiteX0" fmla="*/ 8792 w 9915677"/>
              <a:gd name="connsiteY0" fmla="*/ 0 h 6378099"/>
              <a:gd name="connsiteX1" fmla="*/ 9633438 w 9915677"/>
              <a:gd name="connsiteY1" fmla="*/ 0 h 6378099"/>
              <a:gd name="connsiteX2" fmla="*/ 9915677 w 9915677"/>
              <a:gd name="connsiteY2" fmla="*/ 242338 h 6378099"/>
              <a:gd name="connsiteX3" fmla="*/ 383158 w 9915677"/>
              <a:gd name="connsiteY3" fmla="*/ 339053 h 6378099"/>
              <a:gd name="connsiteX4" fmla="*/ 593075 w 9915677"/>
              <a:gd name="connsiteY4" fmla="*/ 6234074 h 6378099"/>
              <a:gd name="connsiteX5" fmla="*/ 0 w 9915677"/>
              <a:gd name="connsiteY5" fmla="*/ 6378099 h 6378099"/>
              <a:gd name="connsiteX6" fmla="*/ 8792 w 9915677"/>
              <a:gd name="connsiteY6" fmla="*/ 0 h 6378099"/>
              <a:gd name="connsiteX0" fmla="*/ 770 w 9907655"/>
              <a:gd name="connsiteY0" fmla="*/ 0 h 6401912"/>
              <a:gd name="connsiteX1" fmla="*/ 9625416 w 9907655"/>
              <a:gd name="connsiteY1" fmla="*/ 0 h 6401912"/>
              <a:gd name="connsiteX2" fmla="*/ 9907655 w 9907655"/>
              <a:gd name="connsiteY2" fmla="*/ 242338 h 6401912"/>
              <a:gd name="connsiteX3" fmla="*/ 375136 w 9907655"/>
              <a:gd name="connsiteY3" fmla="*/ 339053 h 6401912"/>
              <a:gd name="connsiteX4" fmla="*/ 585053 w 9907655"/>
              <a:gd name="connsiteY4" fmla="*/ 6234074 h 6401912"/>
              <a:gd name="connsiteX5" fmla="*/ 1503 w 9907655"/>
              <a:gd name="connsiteY5" fmla="*/ 6401912 h 6401912"/>
              <a:gd name="connsiteX6" fmla="*/ 770 w 9907655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375136 w 11449072"/>
              <a:gd name="connsiteY3" fmla="*/ 339053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375136 w 11449072"/>
              <a:gd name="connsiteY3" fmla="*/ 339053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585053 w 11449072"/>
              <a:gd name="connsiteY4" fmla="*/ 623407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585053 w 11449072"/>
              <a:gd name="connsiteY4" fmla="*/ 6202324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62221 w 11449072"/>
              <a:gd name="connsiteY3" fmla="*/ 391304 h 6401912"/>
              <a:gd name="connsiteX4" fmla="*/ 728176 w 11449072"/>
              <a:gd name="connsiteY4" fmla="*/ 6178471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501978 w 11449072"/>
              <a:gd name="connsiteY3" fmla="*/ 399255 h 6401912"/>
              <a:gd name="connsiteX4" fmla="*/ 728176 w 11449072"/>
              <a:gd name="connsiteY4" fmla="*/ 6178471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28176 w 11449072"/>
              <a:gd name="connsiteY4" fmla="*/ 6178471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831543 w 11449072"/>
              <a:gd name="connsiteY4" fmla="*/ 63136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831543 w 11449072"/>
              <a:gd name="connsiteY4" fmla="*/ 63136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831543 w 11449072"/>
              <a:gd name="connsiteY4" fmla="*/ 63136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83918 w 11449072"/>
              <a:gd name="connsiteY4" fmla="*/ 626919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83918 w 11449072"/>
              <a:gd name="connsiteY4" fmla="*/ 626919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83918 w 11449072"/>
              <a:gd name="connsiteY4" fmla="*/ 626919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55343 w 11449072"/>
              <a:gd name="connsiteY4" fmla="*/ 6246968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770 w 11449072"/>
              <a:gd name="connsiteY0" fmla="*/ 0 h 6401912"/>
              <a:gd name="connsiteX1" fmla="*/ 9625416 w 11449072"/>
              <a:gd name="connsiteY1" fmla="*/ 0 h 6401912"/>
              <a:gd name="connsiteX2" fmla="*/ 11449072 w 11449072"/>
              <a:gd name="connsiteY2" fmla="*/ 1557333 h 6401912"/>
              <a:gd name="connsiteX3" fmla="*/ 486076 w 11449072"/>
              <a:gd name="connsiteY3" fmla="*/ 407207 h 6401912"/>
              <a:gd name="connsiteX4" fmla="*/ 796618 w 11449072"/>
              <a:gd name="connsiteY4" fmla="*/ 6275543 h 6401912"/>
              <a:gd name="connsiteX5" fmla="*/ 1503 w 11449072"/>
              <a:gd name="connsiteY5" fmla="*/ 6401912 h 6401912"/>
              <a:gd name="connsiteX6" fmla="*/ 770 w 11449072"/>
              <a:gd name="connsiteY6" fmla="*/ 0 h 6401912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798290 w 11450744"/>
              <a:gd name="connsiteY4" fmla="*/ 62755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86037"/>
              <a:gd name="connsiteX1" fmla="*/ 9627088 w 11450744"/>
              <a:gd name="connsiteY1" fmla="*/ 0 h 6386037"/>
              <a:gd name="connsiteX2" fmla="*/ 11450744 w 11450744"/>
              <a:gd name="connsiteY2" fmla="*/ 1557333 h 6386037"/>
              <a:gd name="connsiteX3" fmla="*/ 487748 w 11450744"/>
              <a:gd name="connsiteY3" fmla="*/ 407207 h 6386037"/>
              <a:gd name="connsiteX4" fmla="*/ 817340 w 11450744"/>
              <a:gd name="connsiteY4" fmla="*/ 6262843 h 6386037"/>
              <a:gd name="connsiteX5" fmla="*/ 0 w 11450744"/>
              <a:gd name="connsiteY5" fmla="*/ 6386037 h 6386037"/>
              <a:gd name="connsiteX6" fmla="*/ 2442 w 11450744"/>
              <a:gd name="connsiteY6" fmla="*/ 0 h 638603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  <a:gd name="connsiteX0" fmla="*/ 2442 w 11450744"/>
              <a:gd name="connsiteY0" fmla="*/ 0 h 6354287"/>
              <a:gd name="connsiteX1" fmla="*/ 9627088 w 11450744"/>
              <a:gd name="connsiteY1" fmla="*/ 0 h 6354287"/>
              <a:gd name="connsiteX2" fmla="*/ 11450744 w 11450744"/>
              <a:gd name="connsiteY2" fmla="*/ 1557333 h 6354287"/>
              <a:gd name="connsiteX3" fmla="*/ 487748 w 11450744"/>
              <a:gd name="connsiteY3" fmla="*/ 407207 h 6354287"/>
              <a:gd name="connsiteX4" fmla="*/ 817340 w 11450744"/>
              <a:gd name="connsiteY4" fmla="*/ 6262843 h 6354287"/>
              <a:gd name="connsiteX5" fmla="*/ 0 w 11450744"/>
              <a:gd name="connsiteY5" fmla="*/ 6354287 h 6354287"/>
              <a:gd name="connsiteX6" fmla="*/ 2442 w 11450744"/>
              <a:gd name="connsiteY6" fmla="*/ 0 h 635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0744" h="6354287">
                <a:moveTo>
                  <a:pt x="2442" y="0"/>
                </a:moveTo>
                <a:lnTo>
                  <a:pt x="9627088" y="0"/>
                </a:lnTo>
                <a:lnTo>
                  <a:pt x="11450744" y="1557333"/>
                </a:lnTo>
                <a:cubicBezTo>
                  <a:pt x="8638998" y="-317606"/>
                  <a:pt x="130746" y="111200"/>
                  <a:pt x="487748" y="407207"/>
                </a:cubicBezTo>
                <a:cubicBezTo>
                  <a:pt x="136056" y="123337"/>
                  <a:pt x="366978" y="5978755"/>
                  <a:pt x="817340" y="6262843"/>
                </a:cubicBezTo>
                <a:cubicBezTo>
                  <a:pt x="288807" y="5978027"/>
                  <a:pt x="47125" y="6285155"/>
                  <a:pt x="0" y="6354287"/>
                </a:cubicBezTo>
                <a:cubicBezTo>
                  <a:pt x="2931" y="4261592"/>
                  <a:pt x="-489" y="2092695"/>
                  <a:pt x="2442" y="0"/>
                </a:cubicBezTo>
                <a:close/>
              </a:path>
            </a:pathLst>
          </a:custGeom>
          <a:gradFill>
            <a:gsLst>
              <a:gs pos="8000">
                <a:srgbClr val="595959"/>
              </a:gs>
              <a:gs pos="100000">
                <a:srgbClr val="30ACEC"/>
              </a:gs>
            </a:gsLst>
            <a:lin ang="5400000" scaled="0"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E07097-6BC9-2F34-8736-19F3BECCA439}"/>
              </a:ext>
            </a:extLst>
          </p:cNvPr>
          <p:cNvSpPr/>
          <p:nvPr/>
        </p:nvSpPr>
        <p:spPr>
          <a:xfrm rot="2199864">
            <a:off x="1671809" y="5954682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CE00F0-DF5F-7AD6-9A9B-7ED94C45313C}"/>
              </a:ext>
            </a:extLst>
          </p:cNvPr>
          <p:cNvSpPr/>
          <p:nvPr/>
        </p:nvSpPr>
        <p:spPr>
          <a:xfrm rot="1838642">
            <a:off x="2192687" y="6273453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D2D01D-060F-B671-A405-05F83AB8DDA5}"/>
              </a:ext>
            </a:extLst>
          </p:cNvPr>
          <p:cNvSpPr/>
          <p:nvPr/>
        </p:nvSpPr>
        <p:spPr>
          <a:xfrm rot="1229000">
            <a:off x="2735436" y="6496702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A78B65-1461-F330-D17D-1BD925086B9D}"/>
              </a:ext>
            </a:extLst>
          </p:cNvPr>
          <p:cNvSpPr/>
          <p:nvPr/>
        </p:nvSpPr>
        <p:spPr>
          <a:xfrm rot="988515">
            <a:off x="3336964" y="6674503"/>
            <a:ext cx="25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86146DA-4495-C1CB-2541-DB5557EC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" y="6397625"/>
            <a:ext cx="551167" cy="365125"/>
          </a:xfrm>
        </p:spPr>
        <p:txBody>
          <a:bodyPr/>
          <a:lstStyle/>
          <a:p>
            <a:pPr algn="ctr"/>
            <a:fld id="{D57F1E4F-1CFF-5643-939E-217C01CDF565}" type="slidenum">
              <a:rPr lang="en-US" sz="2000" b="1" smtClean="0">
                <a:solidFill>
                  <a:srgbClr val="1287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en-US" sz="2000" b="1" dirty="0">
              <a:solidFill>
                <a:srgbClr val="1287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owchart: Stored Data 21">
            <a:extLst>
              <a:ext uri="{FF2B5EF4-FFF2-40B4-BE49-F238E27FC236}">
                <a16:creationId xmlns:a16="http://schemas.microsoft.com/office/drawing/2014/main" id="{FD2CF4AD-20EC-BCC3-FB30-2D385196CC8A}"/>
              </a:ext>
            </a:extLst>
          </p:cNvPr>
          <p:cNvSpPr/>
          <p:nvPr/>
        </p:nvSpPr>
        <p:spPr>
          <a:xfrm>
            <a:off x="6890516" y="26634"/>
            <a:ext cx="2412000" cy="637200"/>
          </a:xfrm>
          <a:prstGeom prst="flowChartOnlineStorag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144000" rtlCol="0" anchor="ctr" anchorCtr="0"/>
          <a:lstStyle/>
          <a:p>
            <a:pPr marL="273050" algn="r" fontAlgn="ctr">
              <a:lnSpc>
                <a:spcPct val="150000"/>
              </a:lnSpc>
            </a:pPr>
            <a:r>
              <a:rPr lang="fa-IR" sz="1600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 عملکرد </a:t>
            </a:r>
            <a:r>
              <a:rPr lang="fa-IR" sz="1600" u="sng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2 سالانه</a:t>
            </a:r>
            <a:endParaRPr lang="fa-IR" sz="1600" dirty="0">
              <a:ln w="3175">
                <a:noFill/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anose="02020505000000020003" pitchFamily="18" charset="0"/>
              <a:cs typeface="B Titr" panose="00000700000000000000" pitchFamily="2" charset="-78"/>
            </a:endParaRPr>
          </a:p>
        </p:txBody>
      </p:sp>
      <p:sp>
        <p:nvSpPr>
          <p:cNvPr id="23" name="Flowchart: Stored Data 22">
            <a:extLst>
              <a:ext uri="{FF2B5EF4-FFF2-40B4-BE49-F238E27FC236}">
                <a16:creationId xmlns:a16="http://schemas.microsoft.com/office/drawing/2014/main" id="{B7E53DC9-6590-DAFB-01BB-A4F5F9D36FB7}"/>
              </a:ext>
            </a:extLst>
          </p:cNvPr>
          <p:cNvSpPr/>
          <p:nvPr/>
        </p:nvSpPr>
        <p:spPr>
          <a:xfrm>
            <a:off x="4290191" y="26634"/>
            <a:ext cx="2664000" cy="637200"/>
          </a:xfrm>
          <a:prstGeom prst="flowChartOnlineStorag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144000" rtlCol="0" anchor="ctr" anchorCtr="0"/>
          <a:lstStyle/>
          <a:p>
            <a:pPr marL="273050" algn="ctr" rtl="1" fontAlgn="ctr"/>
            <a:r>
              <a:rPr lang="en-US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               </a:t>
            </a:r>
            <a:r>
              <a:rPr lang="fa-IR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B Titr" panose="00000700000000000000" pitchFamily="2" charset="-78"/>
              </a:rPr>
              <a:t> واحد فناوری اطلاعات </a:t>
            </a:r>
            <a:r>
              <a:rPr lang="fa-IR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fa-IR" dirty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5297F8-2A8F-6588-6B0F-AB0C305729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74" t="46250" r="79430" b="34121"/>
          <a:stretch/>
        </p:blipFill>
        <p:spPr>
          <a:xfrm>
            <a:off x="428625" y="504645"/>
            <a:ext cx="422911" cy="5240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D8DE4BC-1598-A189-F15D-893BF11866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67" t="90277" r="427" b="417"/>
          <a:stretch/>
        </p:blipFill>
        <p:spPr>
          <a:xfrm>
            <a:off x="0" y="2819401"/>
            <a:ext cx="515586" cy="2095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CD0F881-FC3B-2322-E285-8AEFEAB586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14" t="88333" r="39744"/>
          <a:stretch/>
        </p:blipFill>
        <p:spPr>
          <a:xfrm>
            <a:off x="38100" y="2311241"/>
            <a:ext cx="550923" cy="1881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8B3A37A-D9E1-5F27-9D75-94291CB618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2238" t="2095" r="84331" b="85159"/>
          <a:stretch/>
        </p:blipFill>
        <p:spPr>
          <a:xfrm>
            <a:off x="53340" y="3390900"/>
            <a:ext cx="342900" cy="3337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881F0B7-7CB6-4754-7755-80BE4B128A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90" t="23878" r="54742" b="60672"/>
          <a:stretch/>
        </p:blipFill>
        <p:spPr>
          <a:xfrm>
            <a:off x="0" y="0"/>
            <a:ext cx="601980" cy="5029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3549085-F0AE-295D-DF36-E4A94F765C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11" t="23942" r="82277" b="60248"/>
          <a:stretch/>
        </p:blipFill>
        <p:spPr>
          <a:xfrm>
            <a:off x="0" y="988559"/>
            <a:ext cx="449580" cy="5583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FCA638E-4F68-A0A7-8BEA-9B1A7FFACC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830" t="25333" r="2540" b="56333"/>
          <a:stretch/>
        </p:blipFill>
        <p:spPr>
          <a:xfrm>
            <a:off x="519684" y="1356360"/>
            <a:ext cx="159258" cy="2895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6662F20-663F-C158-8EE5-41114BA076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23" t="54065" r="81098" b="23374"/>
          <a:stretch/>
        </p:blipFill>
        <p:spPr>
          <a:xfrm>
            <a:off x="655320" y="0"/>
            <a:ext cx="259767" cy="381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BDD71AC-D1F8-BF02-1D21-E7BC790021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53" t="45283" r="28454" b="40485"/>
          <a:stretch/>
        </p:blipFill>
        <p:spPr>
          <a:xfrm flipH="1">
            <a:off x="70196" y="666750"/>
            <a:ext cx="263179" cy="2590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5F2BF04-A046-E82A-DF76-488AA5366F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847" t="29415" r="54068" b="39239"/>
          <a:stretch/>
        </p:blipFill>
        <p:spPr>
          <a:xfrm>
            <a:off x="144779" y="1653539"/>
            <a:ext cx="457201" cy="405191"/>
          </a:xfrm>
          <a:prstGeom prst="rect">
            <a:avLst/>
          </a:prstGeom>
        </p:spPr>
      </p:pic>
      <p:sp>
        <p:nvSpPr>
          <p:cNvPr id="57" name="شرکت پالایش نفت جی">
            <a:extLst>
              <a:ext uri="{FF2B5EF4-FFF2-40B4-BE49-F238E27FC236}">
                <a16:creationId xmlns:a16="http://schemas.microsoft.com/office/drawing/2014/main" id="{A1BCE666-E007-528A-7BCE-20689BF004AF}"/>
              </a:ext>
            </a:extLst>
          </p:cNvPr>
          <p:cNvSpPr/>
          <p:nvPr/>
        </p:nvSpPr>
        <p:spPr>
          <a:xfrm>
            <a:off x="11334305" y="707542"/>
            <a:ext cx="857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1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شرکت پالایش نفت جی</a:t>
            </a:r>
            <a:endParaRPr lang="en-US" sz="12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2" name="Flowchart: Stored Data 1">
            <a:extLst>
              <a:ext uri="{FF2B5EF4-FFF2-40B4-BE49-F238E27FC236}">
                <a16:creationId xmlns:a16="http://schemas.microsoft.com/office/drawing/2014/main" id="{666B48FA-B9C7-BF06-115B-88E889D942B0}"/>
              </a:ext>
            </a:extLst>
          </p:cNvPr>
          <p:cNvSpPr/>
          <p:nvPr/>
        </p:nvSpPr>
        <p:spPr>
          <a:xfrm>
            <a:off x="1723151" y="29550"/>
            <a:ext cx="2664000" cy="637200"/>
          </a:xfrm>
          <a:prstGeom prst="flowChartOnlineStorag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144000" rtlCol="0" anchor="ctr" anchorCtr="0"/>
          <a:lstStyle/>
          <a:p>
            <a:pPr algn="r" rtl="1">
              <a:defRPr/>
            </a:pPr>
            <a:r>
              <a:rPr lang="fa-IR" sz="17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B Titr" panose="00000700000000000000" pitchFamily="2" charset="-78"/>
              </a:rPr>
              <a:t> فعالیت‌های مستمر و دوره‌ای</a:t>
            </a:r>
            <a:endParaRPr lang="fa-IR" sz="1700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73F431F-696A-3F9A-C9D3-31622EF95D85}"/>
              </a:ext>
            </a:extLst>
          </p:cNvPr>
          <p:cNvSpPr txBox="1">
            <a:spLocks/>
          </p:cNvSpPr>
          <p:nvPr/>
        </p:nvSpPr>
        <p:spPr>
          <a:xfrm>
            <a:off x="521208" y="821044"/>
            <a:ext cx="7200001" cy="6579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سرور و نرم افزار </a:t>
            </a:r>
            <a:r>
              <a:rPr lang="en-US" sz="1200" dirty="0">
                <a:solidFill>
                  <a:schemeClr val="tx1"/>
                </a:solidFill>
                <a:cs typeface="B Lotus" panose="00000400000000000000" pitchFamily="2" charset="-78"/>
              </a:rPr>
              <a:t>WSUS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سرور و نرم افزار </a:t>
            </a:r>
            <a:r>
              <a:rPr lang="en-US" sz="1200" dirty="0">
                <a:solidFill>
                  <a:schemeClr val="tx1"/>
                </a:solidFill>
                <a:cs typeface="B Lotus" panose="00000400000000000000" pitchFamily="2" charset="-78"/>
              </a:rPr>
              <a:t>Veeam Backup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سرور و نرم افزار مدیریت ماشینهای مجازی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تجهیزات اکتیو شبکه ( </a:t>
            </a:r>
            <a:r>
              <a:rPr lang="en-US" sz="1200" dirty="0">
                <a:solidFill>
                  <a:schemeClr val="tx1"/>
                </a:solidFill>
                <a:cs typeface="B Lotus" panose="00000400000000000000" pitchFamily="2" charset="-78"/>
              </a:rPr>
              <a:t>Switch</a:t>
            </a: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 &amp; </a:t>
            </a:r>
            <a:r>
              <a:rPr lang="en-US" sz="1200" dirty="0">
                <a:solidFill>
                  <a:schemeClr val="tx1"/>
                </a:solidFill>
                <a:cs typeface="B Lotus" panose="00000400000000000000" pitchFamily="2" charset="-78"/>
              </a:rPr>
              <a:t>Router</a:t>
            </a: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)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</a:t>
            </a:r>
            <a:r>
              <a:rPr lang="en-US" sz="1200" dirty="0">
                <a:solidFill>
                  <a:schemeClr val="tx1"/>
                </a:solidFill>
                <a:cs typeface="B Lotus" panose="00000400000000000000" pitchFamily="2" charset="-78"/>
              </a:rPr>
              <a:t>UTM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marL="0" indent="0" algn="just" rtl="1">
              <a:lnSpc>
                <a:spcPct val="100000"/>
              </a:lnSpc>
              <a:buFont typeface="Arial" panose="020B0604020202020204" pitchFamily="34" charset="0"/>
              <a:buNone/>
            </a:pPr>
            <a:endParaRPr lang="fa-IR" sz="1200" dirty="0">
              <a:cs typeface="B Lotus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endParaRPr lang="fa-IR" sz="1200" dirty="0">
              <a:cs typeface="B Lotus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endParaRPr lang="fa-IR" sz="1200" dirty="0">
              <a:cs typeface="B Lotus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endParaRPr lang="fa-IR" sz="1200" dirty="0">
              <a:cs typeface="B Lotus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endParaRPr lang="fa-IR" sz="1200" dirty="0">
              <a:cs typeface="B Lotus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endParaRPr lang="fa-IR" sz="1800" dirty="0">
              <a:cs typeface="B Lotus" panose="00000400000000000000" pitchFamily="2" charset="-78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298482B-E494-F108-3BC5-4AA32AE443D7}"/>
              </a:ext>
            </a:extLst>
          </p:cNvPr>
          <p:cNvSpPr txBox="1">
            <a:spLocks/>
          </p:cNvSpPr>
          <p:nvPr/>
        </p:nvSpPr>
        <p:spPr>
          <a:xfrm>
            <a:off x="7158475" y="694689"/>
            <a:ext cx="4327865" cy="5905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sz="1200" b="1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پرینت سرور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فایل سرور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سیستم ذخیره‌سازی </a:t>
            </a:r>
            <a:r>
              <a:rPr lang="en-US" sz="1200" dirty="0">
                <a:solidFill>
                  <a:schemeClr val="tx1"/>
                </a:solidFill>
                <a:cs typeface="B Lotus" panose="00000400000000000000" pitchFamily="2" charset="-78"/>
              </a:rPr>
              <a:t>NAS Storage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سرور و نرم افزار همکاران سیستم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سرور و نرم افزار چارگون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سرور و نرم افزار کسرا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سرور و نرم افزار نظام پیشنهادها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سیستم نظارت تصویری و </a:t>
            </a:r>
            <a:r>
              <a:rPr lang="fa-IR" sz="1200" dirty="0">
                <a:solidFill>
                  <a:schemeClr val="tx1"/>
                </a:solidFill>
                <a:cs typeface="B Lotus" panose="00000400000000000000" pitchFamily="2" charset="-78"/>
              </a:rPr>
              <a:t>دوربین های </a:t>
            </a: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مداربسته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سیستم مخابراتی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1200" dirty="0">
                <a:solidFill>
                  <a:schemeClr val="tx1"/>
                </a:solidFill>
                <a:cs typeface="B Lotus" panose="00000400000000000000" pitchFamily="2" charset="-78"/>
              </a:rPr>
              <a:t>تهیه </a:t>
            </a:r>
            <a:r>
              <a:rPr lang="en-US" sz="1200" dirty="0">
                <a:solidFill>
                  <a:schemeClr val="tx1"/>
                </a:solidFill>
                <a:cs typeface="B Lotus" panose="00000400000000000000" pitchFamily="2" charset="-78"/>
              </a:rPr>
              <a:t>Backup</a:t>
            </a:r>
            <a:r>
              <a:rPr lang="fa-IR" sz="1200" dirty="0">
                <a:solidFill>
                  <a:schemeClr val="tx1"/>
                </a:solidFill>
                <a:cs typeface="B Lotus" panose="00000400000000000000" pitchFamily="2" charset="-78"/>
              </a:rPr>
              <a:t> از کلیه سرورها و نگهداری اطلاعات</a:t>
            </a:r>
            <a:endParaRPr lang="en-US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سرور و نرم افزار </a:t>
            </a:r>
            <a:r>
              <a:rPr lang="en-US" sz="1200" dirty="0">
                <a:solidFill>
                  <a:schemeClr val="tx1"/>
                </a:solidFill>
                <a:cs typeface="B Lotus" panose="00000400000000000000" pitchFamily="2" charset="-78"/>
              </a:rPr>
              <a:t>Exchange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سرور و نرم افزار </a:t>
            </a:r>
            <a:r>
              <a:rPr lang="en-US" sz="1200" dirty="0">
                <a:solidFill>
                  <a:schemeClr val="tx1"/>
                </a:solidFill>
                <a:cs typeface="B Lotus" panose="00000400000000000000" pitchFamily="2" charset="-78"/>
              </a:rPr>
              <a:t>Active Directory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ar-SA" sz="1200" dirty="0">
                <a:solidFill>
                  <a:schemeClr val="tx1"/>
                </a:solidFill>
                <a:cs typeface="B Lotus" panose="00000400000000000000" pitchFamily="2" charset="-78"/>
              </a:rPr>
              <a:t>چکاپ صحت عملکرد سرور و نرم افزار </a:t>
            </a:r>
            <a:r>
              <a:rPr lang="en-US" sz="1200" dirty="0">
                <a:solidFill>
                  <a:schemeClr val="tx1"/>
                </a:solidFill>
                <a:cs typeface="B Lotus" panose="00000400000000000000" pitchFamily="2" charset="-78"/>
              </a:rPr>
              <a:t>Antivirus</a:t>
            </a:r>
            <a:endParaRPr lang="fa-IR" sz="12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Lotus" panose="00000400000000000000" pitchFamily="2" charset="-78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Lotus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endParaRPr lang="fa-IR" sz="1600" dirty="0">
              <a:cs typeface="B Lotus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endParaRPr lang="fa-IR" sz="1600" dirty="0">
              <a:cs typeface="B Lotus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endParaRPr lang="fa-IR" sz="1600" dirty="0">
              <a:cs typeface="B Lotus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endParaRPr lang="fa-IR" sz="1600" dirty="0">
              <a:cs typeface="B Lotus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endParaRPr lang="fa-IR" sz="2201" dirty="0">
              <a:cs typeface="B Lotus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A6EF3-1EF6-BCA6-1A01-F65CC06D7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69" y="2397718"/>
            <a:ext cx="4072086" cy="2145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0C9173-76D5-37E9-662F-D1B62FBE80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74" y="4486253"/>
            <a:ext cx="2628691" cy="196294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31">
            <a:extLst>
              <a:ext uri="{FF2B5EF4-FFF2-40B4-BE49-F238E27FC236}">
                <a16:creationId xmlns:a16="http://schemas.microsoft.com/office/drawing/2014/main" id="{7BAFFC8A-5F0B-1B10-E842-0535879DC154}"/>
              </a:ext>
            </a:extLst>
          </p:cNvPr>
          <p:cNvSpPr/>
          <p:nvPr/>
        </p:nvSpPr>
        <p:spPr>
          <a:xfrm>
            <a:off x="8741663" y="776293"/>
            <a:ext cx="2627327" cy="299073"/>
          </a:xfrm>
          <a:prstGeom prst="roundRect">
            <a:avLst>
              <a:gd name="adj" fmla="val 30216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180000" tIns="36000" rIns="0" bIns="180000" rtlCol="0" anchor="ctr" anchorCtr="0"/>
          <a:lstStyle/>
          <a:p>
            <a:pPr marL="119063" marR="0" lvl="0" algn="r" defTabSz="914400" rtl="1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azanin"/>
                <a:ea typeface="+mn-ea"/>
                <a:cs typeface="B Titr" panose="00000700000000000000" pitchFamily="2" charset="-78"/>
              </a:rPr>
              <a:t>فعالیت‌های مستمر (1401 تا 1403)</a:t>
            </a:r>
          </a:p>
        </p:txBody>
      </p:sp>
    </p:spTree>
    <p:extLst>
      <p:ext uri="{BB962C8B-B14F-4D97-AF65-F5344CB8AC3E}">
        <p14:creationId xmlns:p14="http://schemas.microsoft.com/office/powerpoint/2010/main" val="3508128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A9B47F-3DD8-4645-81DC-B88780643C07}">
  <ds:schemaRefs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71af3243-3dd4-4a8d-8c0d-dd76da1f02a5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994</Words>
  <Application>Microsoft Office PowerPoint</Application>
  <PresentationFormat>Widescreen</PresentationFormat>
  <Paragraphs>136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Arial</vt:lpstr>
      <vt:lpstr>B Lotus</vt:lpstr>
      <vt:lpstr>Calibri</vt:lpstr>
      <vt:lpstr>Corbel</vt:lpstr>
      <vt:lpstr>Courier New</vt:lpstr>
      <vt:lpstr>IranNastaliq</vt:lpstr>
      <vt:lpstr>IRANYekan</vt:lpstr>
      <vt:lpstr>Nazanin</vt:lpstr>
      <vt:lpstr>Times New Roman</vt:lpstr>
      <vt:lpstr>Wingdings</vt:lpstr>
      <vt:lpstr>Parallax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2020-05-09T11:41:53Z</dcterms:created>
  <dcterms:modified xsi:type="dcterms:W3CDTF">2024-10-19T12:27:58Z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