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0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1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2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3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4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5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6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7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8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9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40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1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2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3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4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5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6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7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8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9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50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51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2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3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4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5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6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7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8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39" r:id="rId2"/>
    <p:sldId id="3416" r:id="rId3"/>
    <p:sldId id="3432" r:id="rId4"/>
    <p:sldId id="3418" r:id="rId5"/>
    <p:sldId id="3419" r:id="rId6"/>
    <p:sldId id="3420" r:id="rId7"/>
    <p:sldId id="3448" r:id="rId8"/>
    <p:sldId id="3449" r:id="rId9"/>
    <p:sldId id="3450" r:id="rId10"/>
    <p:sldId id="3451" r:id="rId11"/>
    <p:sldId id="3452" r:id="rId12"/>
    <p:sldId id="3453" r:id="rId13"/>
    <p:sldId id="3454" r:id="rId14"/>
    <p:sldId id="3423" r:id="rId15"/>
    <p:sldId id="3455" r:id="rId16"/>
    <p:sldId id="3456" r:id="rId17"/>
    <p:sldId id="3457" r:id="rId18"/>
    <p:sldId id="295" r:id="rId19"/>
    <p:sldId id="3427" r:id="rId20"/>
    <p:sldId id="3428" r:id="rId21"/>
    <p:sldId id="3424" r:id="rId22"/>
    <p:sldId id="3425" r:id="rId23"/>
    <p:sldId id="344" r:id="rId24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E30"/>
    <a:srgbClr val="70AD46"/>
    <a:srgbClr val="4472C5"/>
    <a:srgbClr val="2E75B6"/>
    <a:srgbClr val="A5A5A5"/>
    <a:srgbClr val="FFC100"/>
    <a:srgbClr val="D8722C"/>
    <a:srgbClr val="426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6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92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>
                <a:cs typeface="B Titr" panose="00000700000000000000" pitchFamily="2" charset="-78"/>
              </a:rPr>
              <a:t>میزان تولید</a:t>
            </a:r>
            <a:endParaRPr lang="en-US"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47087942439049424"/>
          <c:y val="0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92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329054580135511E-2"/>
          <c:y val="0.23370924592521813"/>
          <c:w val="0.81918706055808388"/>
          <c:h val="0.58359361555587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4.611324638706951E-3"/>
                  <c:y val="-3.762515265605262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B Nazanin" panose="00000400000000000000" pitchFamily="2" charset="-78"/>
                      </a:defRPr>
                    </a:pPr>
                    <a:fld id="{9A6C6E60-5280-4429-AD2E-8E72A3822DF0}" type="VALUE">
                      <a:rPr lang="en-US" smtClean="0"/>
                      <a:pPr>
                        <a:defRPr sz="1000"/>
                      </a:pPr>
                      <a:t>[VALUE]</a:t>
                    </a:fld>
                    <a:r>
                      <a:rPr lang="en-US" dirty="0"/>
                      <a:t>*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B Nazanin" panose="00000400000000000000" pitchFamily="2" charset="-78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401315474153096E-2"/>
                      <c:h val="7.57586165258266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FE4-40A3-8466-BF14A950A7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سایت اصفهان</c:v>
                </c:pt>
                <c:pt idx="1">
                  <c:v>سایت بندرعباس</c:v>
                </c:pt>
                <c:pt idx="2">
                  <c:v>مجموع</c:v>
                </c:pt>
                <c:pt idx="3">
                  <c:v>جی هرمز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1">
                  <c:v>62315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7B-4578-B424-FB0159CFC8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واقعی تجمعی تا آذر 1403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758600423031545E-2"/>
                  <c:y val="-3.9045774169520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2A-4D7D-9CE5-0DB753232473}"/>
                </c:ext>
              </c:extLst>
            </c:dLbl>
            <c:dLbl>
              <c:idx val="1"/>
              <c:layout>
                <c:manualLayout>
                  <c:x val="-9.3387191023094392E-3"/>
                  <c:y val="-0.14155382712068099"/>
                </c:manualLayout>
              </c:layout>
              <c:tx>
                <c:rich>
                  <a:bodyPr/>
                  <a:lstStyle/>
                  <a:p>
                    <a:fld id="{3AA0415C-F832-4776-81C4-0CE5705946FB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309505816078587E-2"/>
                      <c:h val="0.137389744989511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FE4-40A3-8466-BF14A950A774}"/>
                </c:ext>
              </c:extLst>
            </c:dLbl>
            <c:dLbl>
              <c:idx val="2"/>
              <c:layout>
                <c:manualLayout>
                  <c:x val="-5.8985740961198546E-2"/>
                  <c:y val="7.097557430851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FE4-40A3-8466-BF14A950A774}"/>
                </c:ext>
              </c:extLst>
            </c:dLbl>
            <c:dLbl>
              <c:idx val="3"/>
              <c:layout>
                <c:manualLayout>
                  <c:x val="-1.8445298554827915E-2"/>
                  <c:y val="-7.8308219891438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D5-4A02-AB77-F797800BAD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سایت اصفهان</c:v>
                </c:pt>
                <c:pt idx="1">
                  <c:v>سایت بندرعباس</c:v>
                </c:pt>
                <c:pt idx="2">
                  <c:v>مجموع</c:v>
                </c:pt>
                <c:pt idx="3">
                  <c:v>جی هرمز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>
                  <c:v>780434</c:v>
                </c:pt>
                <c:pt idx="1">
                  <c:v>85528</c:v>
                </c:pt>
                <c:pt idx="2">
                  <c:v>865962</c:v>
                </c:pt>
                <c:pt idx="3">
                  <c:v>21724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7B-4578-B424-FB0159CFC8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بودجه تجمعی تا آذر 1403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9017291620170163E-2"/>
                  <c:y val="-0.176611032016375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E4-40A3-8466-BF14A950A774}"/>
                </c:ext>
              </c:extLst>
            </c:dLbl>
            <c:dLbl>
              <c:idx val="1"/>
              <c:layout>
                <c:manualLayout>
                  <c:x val="1.6744796949215398E-3"/>
                  <c:y val="-3.9114518146480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FE4-40A3-8466-BF14A950A774}"/>
                </c:ext>
              </c:extLst>
            </c:dLbl>
            <c:dLbl>
              <c:idx val="2"/>
              <c:layout>
                <c:manualLayout>
                  <c:x val="-7.3001263091441726E-2"/>
                  <c:y val="-9.7203854488503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FE4-40A3-8466-BF14A950A774}"/>
                </c:ext>
              </c:extLst>
            </c:dLbl>
            <c:dLbl>
              <c:idx val="3"/>
              <c:layout>
                <c:manualLayout>
                  <c:x val="0"/>
                  <c:y val="-1.9557259073240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82-4437-931B-7C75B4CA07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سایت اصفهان</c:v>
                </c:pt>
                <c:pt idx="1">
                  <c:v>سایت بندرعباس</c:v>
                </c:pt>
                <c:pt idx="2">
                  <c:v>مجموع</c:v>
                </c:pt>
                <c:pt idx="3">
                  <c:v>جی هرمز</c:v>
                </c:pt>
              </c:strCache>
            </c:strRef>
          </c:cat>
          <c:val>
            <c:numRef>
              <c:f>Sheet1!$D$2:$D$5</c:f>
              <c:numCache>
                <c:formatCode>#,##0</c:formatCode>
                <c:ptCount val="4"/>
                <c:pt idx="0">
                  <c:v>834466</c:v>
                </c:pt>
                <c:pt idx="1">
                  <c:v>137872</c:v>
                </c:pt>
                <c:pt idx="2">
                  <c:v>972338</c:v>
                </c:pt>
                <c:pt idx="3">
                  <c:v>31500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7B-4578-B424-FB0159CFC89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واقعی تجمعی تا آذر 1402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732168455441021E-2"/>
                  <c:y val="-0.23987444785327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E4-40A3-8466-BF14A950A774}"/>
                </c:ext>
              </c:extLst>
            </c:dLbl>
            <c:dLbl>
              <c:idx val="1"/>
              <c:layout>
                <c:manualLayout>
                  <c:x val="2.1261232388007749E-2"/>
                  <c:y val="-0.155266660930390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E4-40A3-8466-BF14A950A774}"/>
                </c:ext>
              </c:extLst>
            </c:dLbl>
            <c:dLbl>
              <c:idx val="2"/>
              <c:layout>
                <c:manualLayout>
                  <c:x val="-2.2451462479794247E-3"/>
                  <c:y val="-0.1792314016302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FE4-40A3-8466-BF14A950A774}"/>
                </c:ext>
              </c:extLst>
            </c:dLbl>
            <c:dLbl>
              <c:idx val="3"/>
              <c:layout>
                <c:manualLayout>
                  <c:x val="3.5353488896753285E-2"/>
                  <c:y val="-0.117105654123730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82-4437-931B-7C75B4CA07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سایت اصفهان</c:v>
                </c:pt>
                <c:pt idx="1">
                  <c:v>سایت بندرعباس</c:v>
                </c:pt>
                <c:pt idx="2">
                  <c:v>مجموع</c:v>
                </c:pt>
                <c:pt idx="3">
                  <c:v>جی هرمز</c:v>
                </c:pt>
              </c:strCache>
            </c:strRef>
          </c:cat>
          <c:val>
            <c:numRef>
              <c:f>Sheet1!$E$2:$E$5</c:f>
              <c:numCache>
                <c:formatCode>#,##0</c:formatCode>
                <c:ptCount val="4"/>
                <c:pt idx="0">
                  <c:v>658765</c:v>
                </c:pt>
                <c:pt idx="1">
                  <c:v>65526</c:v>
                </c:pt>
                <c:pt idx="2">
                  <c:v>724291</c:v>
                </c:pt>
                <c:pt idx="3">
                  <c:v>3878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7B-4578-B424-FB0159CFC89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ظرفیت اسمی تجمعی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8326275545649212E-2"/>
                  <c:y val="-4.4003832914790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70-4008-B085-8DCD776DB1B4}"/>
                </c:ext>
              </c:extLst>
            </c:dLbl>
            <c:dLbl>
              <c:idx val="1"/>
              <c:layout>
                <c:manualLayout>
                  <c:x val="2.8140578349673481E-2"/>
                  <c:y val="-2.444666022179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70-4008-B085-8DCD776DB1B4}"/>
                </c:ext>
              </c:extLst>
            </c:dLbl>
            <c:dLbl>
              <c:idx val="2"/>
              <c:layout>
                <c:manualLayout>
                  <c:x val="7.6709930009532495E-2"/>
                  <c:y val="-3.911448305154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70-4008-B085-8DCD776DB1B4}"/>
                </c:ext>
              </c:extLst>
            </c:dLbl>
            <c:dLbl>
              <c:idx val="3"/>
              <c:layout>
                <c:manualLayout>
                  <c:x val="6.6095653154799622E-2"/>
                  <c:y val="-2.8691813804173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70-4008-B085-8DCD776DB1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سایت اصفهان</c:v>
                </c:pt>
                <c:pt idx="1">
                  <c:v>سایت بندرعباس</c:v>
                </c:pt>
                <c:pt idx="2">
                  <c:v>مجموع</c:v>
                </c:pt>
                <c:pt idx="3">
                  <c:v>جی هرمز</c:v>
                </c:pt>
              </c:strCache>
            </c:strRef>
          </c:cat>
          <c:val>
            <c:numRef>
              <c:f>Sheet1!$F$2:$F$5</c:f>
              <c:numCache>
                <c:formatCode>#,##0</c:formatCode>
                <c:ptCount val="4"/>
                <c:pt idx="0">
                  <c:v>982503</c:v>
                </c:pt>
                <c:pt idx="1">
                  <c:v>105003</c:v>
                </c:pt>
                <c:pt idx="2">
                  <c:v>1087506</c:v>
                </c:pt>
                <c:pt idx="3">
                  <c:v>45000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39-43CF-8280-7457CE396D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lang="fa-IR" sz="1200" b="1" i="0" u="none" strike="noStrike" kern="1200" baseline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sz="1200" b="1" i="0" u="none" strike="noStrike" kern="1200" baseline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rPr>
                  <a:t>تن</a:t>
                </a:r>
              </a:p>
            </c:rich>
          </c:tx>
          <c:layout>
            <c:manualLayout>
              <c:xMode val="edge"/>
              <c:yMode val="edge"/>
              <c:x val="2.0013996156987405E-2"/>
              <c:y val="0.548030972846593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lang="fa-IR" sz="1200" b="1" i="0" u="none" strike="noStrike" kern="1200" baseline="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0319241641641259"/>
          <c:y val="8.320333300540457E-2"/>
          <c:w val="0.1845874522588713"/>
          <c:h val="0.331772730790094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مبلغ </a:t>
            </a:r>
            <a:r>
              <a:rPr lang="fa-IR" sz="1440" b="1" i="0" u="none" strike="noStrike" baseline="0" dirty="0">
                <a:effectLst/>
              </a:rPr>
              <a:t>مصرف</a:t>
            </a:r>
            <a:endParaRPr lang="fa-IR" dirty="0">
              <a:cs typeface="B Titr" panose="00000700000000000000" pitchFamily="2" charset="-78"/>
            </a:endParaRP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آذر 1403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8977261218238905E-2"/>
                  <c:y val="-6.548638929117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C0-4BB9-86CA-36F254AEEBED}"/>
                </c:ext>
              </c:extLst>
            </c:dLbl>
            <c:dLbl>
              <c:idx val="1"/>
              <c:layout>
                <c:manualLayout>
                  <c:x val="-2.3819437411145995E-2"/>
                  <c:y val="-4.209839311575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33-487D-87AF-C930F7396427}"/>
                </c:ext>
              </c:extLst>
            </c:dLbl>
            <c:dLbl>
              <c:idx val="2"/>
              <c:layout>
                <c:manualLayout>
                  <c:x val="-3.6811857817225707E-2"/>
                  <c:y val="-2.3387996175418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C0-4BB9-86CA-36F254AEE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11625570</c:v>
                </c:pt>
                <c:pt idx="1">
                  <c:v>118584</c:v>
                </c:pt>
                <c:pt idx="2">
                  <c:v>11744154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30-4DB7-8B82-49AD303384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آذر 1403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15024421317254E-2"/>
                  <c:y val="-0.126295179347257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33-487D-87AF-C930F7396427}"/>
                </c:ext>
              </c:extLst>
            </c:dLbl>
            <c:dLbl>
              <c:idx val="1"/>
              <c:layout>
                <c:manualLayout>
                  <c:x val="6.4962102030397375E-3"/>
                  <c:y val="-0.116939980877090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33-487D-87AF-C930F7396427}"/>
                </c:ext>
              </c:extLst>
            </c:dLbl>
            <c:dLbl>
              <c:idx val="2"/>
              <c:layout>
                <c:manualLayout>
                  <c:x val="-6.4962102030398962E-3"/>
                  <c:y val="-0.135650377817424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33-487D-87AF-C930F73964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13979400</c:v>
                </c:pt>
                <c:pt idx="1">
                  <c:v>262730</c:v>
                </c:pt>
                <c:pt idx="2">
                  <c:v>14242130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30-4DB7-8B82-49AD303384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آذر 1402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0119925837491043E-2"/>
                  <c:y val="-4.6775992350836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33-487D-87AF-C930F7396427}"/>
                </c:ext>
              </c:extLst>
            </c:dLbl>
            <c:dLbl>
              <c:idx val="1"/>
              <c:layout>
                <c:manualLayout>
                  <c:x val="3.8977261218238822E-2"/>
                  <c:y val="-6.5486389291170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33-487D-87AF-C930F7396427}"/>
                </c:ext>
              </c:extLst>
            </c:dLbl>
            <c:dLbl>
              <c:idx val="2"/>
              <c:layout>
                <c:manualLayout>
                  <c:x val="9.3112346243570718E-2"/>
                  <c:y val="-4.209839311575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33-487D-87AF-C930F73964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Sheet1!$D$2:$D$4</c:f>
              <c:numCache>
                <c:formatCode>#,##0</c:formatCode>
                <c:ptCount val="3"/>
                <c:pt idx="0">
                  <c:v>7514972</c:v>
                </c:pt>
                <c:pt idx="1">
                  <c:v>220205</c:v>
                </c:pt>
                <c:pt idx="2">
                  <c:v>7735177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30-4DB7-8B82-49AD303384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10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میلیون ریال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6.36135842746018E-2"/>
              <c:y val="0.362236967913879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978337190818056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 مقداری </a:t>
            </a:r>
            <a:r>
              <a:rPr lang="fa-IR" sz="1440" b="1" i="0" u="none" strike="noStrike" baseline="0" dirty="0">
                <a:effectLst/>
              </a:rPr>
              <a:t>مصرف</a:t>
            </a:r>
            <a:r>
              <a:rPr lang="fa-IR" dirty="0">
                <a:cs typeface="B Titr" panose="00000700000000000000" pitchFamily="2" charset="-78"/>
              </a:rPr>
              <a:t> در </a:t>
            </a:r>
            <a:r>
              <a:rPr lang="fa-IR" sz="1440" b="1" i="0" u="none" strike="noStrike" kern="1200" spc="0" baseline="0" dirty="0">
                <a:solidFill>
                  <a:prstClr val="black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آبان</a:t>
            </a:r>
            <a:r>
              <a:rPr lang="fa-IR" dirty="0">
                <a:cs typeface="B Titr" panose="00000700000000000000" pitchFamily="2" charset="-78"/>
              </a:rPr>
              <a:t> 1403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516779489298984E-2"/>
          <c:y val="0.25911395221040501"/>
          <c:w val="0.90467894228739576"/>
          <c:h val="0.37335492149736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</c:v>
                </c:pt>
              </c:strCache>
            </c:strRef>
          </c:tx>
          <c:spPr>
            <a:solidFill>
              <a:srgbClr val="ED7E3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1654034010132723E-3"/>
                  <c:y val="-4.209839311575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97-4B5E-A377-71F5A2657DBC}"/>
                </c:ext>
              </c:extLst>
            </c:dLbl>
            <c:dLbl>
              <c:idx val="1"/>
              <c:layout>
                <c:manualLayout>
                  <c:x val="1.9488630609119453E-2"/>
                  <c:y val="-2.960085326139316E-2"/>
                </c:manualLayout>
              </c:layout>
              <c:tx>
                <c:rich>
                  <a:bodyPr/>
                  <a:lstStyle/>
                  <a:p>
                    <a:fld id="{92AA26BB-D6AE-41B7-9739-CDD58873DDEE}" type="VALUE">
                      <a:rPr lang="en-US" sz="1000" smtClean="0"/>
                      <a:pPr/>
                      <a:t>[VALUE]</a:t>
                    </a:fld>
                    <a:r>
                      <a:rPr lang="en-US" sz="1600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623715634451262E-2"/>
                      <c:h val="9.74808108640031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597-4B5E-A377-71F5A2657DBC}"/>
                </c:ext>
              </c:extLst>
            </c:dLbl>
            <c:dLbl>
              <c:idx val="2"/>
              <c:layout>
                <c:manualLayout>
                  <c:x val="8.6616136040530093E-3"/>
                  <c:y val="-4.209839311575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97-4B5E-A377-71F5A2657D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</c:v>
                </c:pt>
                <c:pt idx="1">
                  <c:v>0.5</c:v>
                </c:pt>
                <c:pt idx="2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0-4058-ACAA-AE1D8E0712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آبان 1402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150244213172582E-2"/>
                  <c:y val="-2.806559541050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97-4B5E-A377-71F5A2657DBC}"/>
                </c:ext>
              </c:extLst>
            </c:dLbl>
            <c:dLbl>
              <c:idx val="1"/>
              <c:layout>
                <c:manualLayout>
                  <c:x val="1.9488630609119373E-2"/>
                  <c:y val="-2.8065595410501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97-4B5E-A377-71F5A2657DBC}"/>
                </c:ext>
              </c:extLst>
            </c:dLbl>
            <c:dLbl>
              <c:idx val="2"/>
              <c:layout>
                <c:manualLayout>
                  <c:x val="3.0315647614185735E-2"/>
                  <c:y val="-2.3387996175418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97-4B5E-A377-71F5A2657D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1.1200000000000001</c:v>
                </c:pt>
                <c:pt idx="1">
                  <c:v>0.41</c:v>
                </c:pt>
                <c:pt idx="2">
                  <c:v>1.1100000000000001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40-4058-ACAA-AE1D8E0712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درصد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3074108970601325"/>
              <c:y val="0.362236967913879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11551711026745629"/>
          <c:y val="0.84358181820860467"/>
          <c:w val="0.8269373796027184"/>
          <c:h val="0.155830351210356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 مبلغی </a:t>
            </a:r>
            <a:r>
              <a:rPr lang="fa-IR" sz="1440" b="1" i="0" u="none" strike="noStrike" baseline="0" dirty="0">
                <a:effectLst/>
              </a:rPr>
              <a:t>مصرف</a:t>
            </a:r>
            <a:r>
              <a:rPr lang="fa-IR" dirty="0">
                <a:cs typeface="B Titr" panose="00000700000000000000" pitchFamily="2" charset="-78"/>
              </a:rPr>
              <a:t> در </a:t>
            </a:r>
            <a:r>
              <a:rPr lang="fa-IR" sz="1440" b="1" i="0" u="none" strike="noStrike" kern="1200" spc="0" baseline="0" dirty="0">
                <a:solidFill>
                  <a:prstClr val="black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آبان</a:t>
            </a:r>
            <a:r>
              <a:rPr lang="fa-IR" dirty="0">
                <a:cs typeface="B Titr" panose="00000700000000000000" pitchFamily="2" charset="-78"/>
              </a:rPr>
              <a:t> 1403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516779489298984E-2"/>
          <c:y val="0.21210592147231672"/>
          <c:w val="0.90467894228739576"/>
          <c:h val="0.541748493960372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</c:v>
                </c:pt>
              </c:strCache>
            </c:strRef>
          </c:tx>
          <c:spPr>
            <a:solidFill>
              <a:srgbClr val="FFC1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4962102030397973E-3"/>
                  <c:y val="-3.7420793880668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744-4E31-8385-6061F1FBBFB5}"/>
                </c:ext>
              </c:extLst>
            </c:dLbl>
            <c:dLbl>
              <c:idx val="1"/>
              <c:layout>
                <c:manualLayout>
                  <c:x val="2.1654034010131929E-3"/>
                  <c:y val="-4.209839311575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44-4E31-8385-6061F1FBBFB5}"/>
                </c:ext>
              </c:extLst>
            </c:dLbl>
            <c:dLbl>
              <c:idx val="2"/>
              <c:layout>
                <c:manualLayout>
                  <c:x val="-4.3307215499241427E-3"/>
                  <c:y val="-4.209839311575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127505431411438E-2"/>
                      <c:h val="6.78251889087124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744-4E31-8385-6061F1FBBF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1.1000000000000001</c:v>
                </c:pt>
                <c:pt idx="1">
                  <c:v>0.45</c:v>
                </c:pt>
                <c:pt idx="2">
                  <c:v>1.08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9F-4DE3-A445-DBD342881C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آبان 1402</c:v>
                </c:pt>
              </c:strCache>
            </c:strRef>
          </c:tx>
          <c:spPr>
            <a:solidFill>
              <a:srgbClr val="70AD4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157823807092907E-2"/>
                  <c:y val="-2.806559541050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44-4E31-8385-6061F1FBBFB5}"/>
                </c:ext>
              </c:extLst>
            </c:dLbl>
            <c:dLbl>
              <c:idx val="1"/>
              <c:layout>
                <c:manualLayout>
                  <c:x val="2.1654034010132724E-2"/>
                  <c:y val="-2.3387996175418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44-4E31-8385-6061F1FBBFB5}"/>
                </c:ext>
              </c:extLst>
            </c:dLbl>
            <c:dLbl>
              <c:idx val="2"/>
              <c:layout>
                <c:manualLayout>
                  <c:x val="2.5984840812159269E-2"/>
                  <c:y val="-2.806559541050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44-4E31-8385-6061F1FBBF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1.51</c:v>
                </c:pt>
                <c:pt idx="1">
                  <c:v>0.45</c:v>
                </c:pt>
                <c:pt idx="2">
                  <c:v>1.48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9F-4DE3-A445-DBD342881C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درصد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8.5267618284734517E-2"/>
              <c:y val="0.352881769443711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1401051806338596"/>
          <c:y val="0.82019382203318669"/>
          <c:w val="0.78627110373168918"/>
          <c:h val="0.17921834738577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en-US" dirty="0">
                <a:cs typeface="B Titr" panose="00000700000000000000" pitchFamily="2" charset="-78"/>
              </a:rPr>
              <a:t>VB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1403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101</c:v>
                </c:pt>
                <c:pt idx="1">
                  <c:v>116.7</c:v>
                </c:pt>
                <c:pt idx="2">
                  <c:v>110.29</c:v>
                </c:pt>
                <c:pt idx="3">
                  <c:v>104.35</c:v>
                </c:pt>
                <c:pt idx="4">
                  <c:v>96.421999999999997</c:v>
                </c:pt>
                <c:pt idx="5">
                  <c:v>94.262</c:v>
                </c:pt>
                <c:pt idx="6">
                  <c:v>119.648</c:v>
                </c:pt>
                <c:pt idx="7">
                  <c:v>145.72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1F-47F5-BA2C-B6F7D94E87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1403</c:v>
                </c:pt>
              </c:strCache>
            </c:strRef>
          </c:tx>
          <c:spPr>
            <a:ln w="38100" cap="rnd">
              <a:solidFill>
                <a:schemeClr val="accent2">
                  <a:alpha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101</c:v>
                </c:pt>
                <c:pt idx="1">
                  <c:v>116.7</c:v>
                </c:pt>
                <c:pt idx="2">
                  <c:v>110.29</c:v>
                </c:pt>
                <c:pt idx="3">
                  <c:v>104.35</c:v>
                </c:pt>
                <c:pt idx="4">
                  <c:v>96.421999999999997</c:v>
                </c:pt>
                <c:pt idx="5">
                  <c:v>94.257000000000005</c:v>
                </c:pt>
                <c:pt idx="6">
                  <c:v>117.694</c:v>
                </c:pt>
                <c:pt idx="7">
                  <c:v>133.18299999999999</c:v>
                </c:pt>
                <c:pt idx="8">
                  <c:v>136.92599999999999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1F-47F5-BA2C-B6F7D94E87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1402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141.66999999999999</c:v>
                </c:pt>
                <c:pt idx="1">
                  <c:v>127.08</c:v>
                </c:pt>
                <c:pt idx="2">
                  <c:v>112</c:v>
                </c:pt>
                <c:pt idx="3">
                  <c:v>97.2</c:v>
                </c:pt>
                <c:pt idx="4">
                  <c:v>135.80000000000001</c:v>
                </c:pt>
                <c:pt idx="5">
                  <c:v>143</c:v>
                </c:pt>
                <c:pt idx="6">
                  <c:v>135</c:v>
                </c:pt>
                <c:pt idx="7">
                  <c:v>121</c:v>
                </c:pt>
                <c:pt idx="8">
                  <c:v>94.4</c:v>
                </c:pt>
                <c:pt idx="9">
                  <c:v>106.78</c:v>
                </c:pt>
                <c:pt idx="10">
                  <c:v>110.6</c:v>
                </c:pt>
                <c:pt idx="11">
                  <c:v>107.4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1F-47F5-BA2C-B6F7D94E87E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پایه 1403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123.129</c:v>
                </c:pt>
                <c:pt idx="1">
                  <c:v>135.464</c:v>
                </c:pt>
                <c:pt idx="2">
                  <c:v>144.59299999999999</c:v>
                </c:pt>
                <c:pt idx="3">
                  <c:v>147.17099999999999</c:v>
                </c:pt>
                <c:pt idx="4">
                  <c:v>147.285</c:v>
                </c:pt>
                <c:pt idx="5">
                  <c:v>131.607</c:v>
                </c:pt>
                <c:pt idx="6">
                  <c:v>129.72999999999999</c:v>
                </c:pt>
                <c:pt idx="7">
                  <c:v>144.393</c:v>
                </c:pt>
                <c:pt idx="8">
                  <c:v>147.971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44-4D33-A72B-7351BDBDCA0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معامله شده 1403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 formatCode="0">
                  <c:v>128.09899999999999</c:v>
                </c:pt>
                <c:pt idx="1">
                  <c:v>134.321</c:v>
                </c:pt>
                <c:pt idx="2">
                  <c:v>143.70599999999999</c:v>
                </c:pt>
                <c:pt idx="3">
                  <c:v>147.79400000000001</c:v>
                </c:pt>
                <c:pt idx="4">
                  <c:v>145.98500000000001</c:v>
                </c:pt>
                <c:pt idx="5">
                  <c:v>141.66999999999999</c:v>
                </c:pt>
                <c:pt idx="6">
                  <c:v>160.143</c:v>
                </c:pt>
                <c:pt idx="7">
                  <c:v>185.49299999999999</c:v>
                </c:pt>
                <c:pt idx="8">
                  <c:v>221.37899999999999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44-4D33-A72B-7351BDBDC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5267088"/>
        <c:axId val="1415268336"/>
      </c:lineChart>
      <c:catAx>
        <c:axId val="141526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8336"/>
        <c:crosses val="autoZero"/>
        <c:auto val="1"/>
        <c:lblAlgn val="ctr"/>
        <c:lblOffset val="100"/>
        <c:noMultiLvlLbl val="0"/>
      </c:catAx>
      <c:valAx>
        <c:axId val="141526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تن / میلیون ریال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0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706635638465796"/>
          <c:y val="0.33252392143407217"/>
          <c:w val="0.19293361362231504"/>
          <c:h val="0.205990095800764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ورق</a:t>
            </a:r>
            <a:endParaRPr lang="en-US" dirty="0">
              <a:cs typeface="B Titr" panose="00000700000000000000" pitchFamily="2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1403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355</c:v>
                </c:pt>
                <c:pt idx="1">
                  <c:v>354.62</c:v>
                </c:pt>
                <c:pt idx="2">
                  <c:v>361.7</c:v>
                </c:pt>
                <c:pt idx="3">
                  <c:v>366.9</c:v>
                </c:pt>
                <c:pt idx="4">
                  <c:v>370.35</c:v>
                </c:pt>
                <c:pt idx="5">
                  <c:v>377.178</c:v>
                </c:pt>
                <c:pt idx="6">
                  <c:v>378.83</c:v>
                </c:pt>
                <c:pt idx="7" formatCode="#,##0">
                  <c:v>386.267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C5-4F5F-B622-CC002F4CA8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1403</c:v>
                </c:pt>
              </c:strCache>
            </c:strRef>
          </c:tx>
          <c:spPr>
            <a:ln w="38100" cap="rnd">
              <a:solidFill>
                <a:schemeClr val="accent2">
                  <a:alpha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355</c:v>
                </c:pt>
                <c:pt idx="1">
                  <c:v>354.62</c:v>
                </c:pt>
                <c:pt idx="2">
                  <c:v>361.7</c:v>
                </c:pt>
                <c:pt idx="3">
                  <c:v>366.9</c:v>
                </c:pt>
                <c:pt idx="4">
                  <c:v>370.35</c:v>
                </c:pt>
                <c:pt idx="5">
                  <c:v>377.178</c:v>
                </c:pt>
                <c:pt idx="6">
                  <c:v>430</c:v>
                </c:pt>
                <c:pt idx="7">
                  <c:v>430</c:v>
                </c:pt>
                <c:pt idx="8">
                  <c:v>430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C5-4F5F-B622-CC002F4CA8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1402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250.2</c:v>
                </c:pt>
                <c:pt idx="1">
                  <c:v>279.16000000000003</c:v>
                </c:pt>
                <c:pt idx="2">
                  <c:v>305</c:v>
                </c:pt>
                <c:pt idx="3">
                  <c:v>343</c:v>
                </c:pt>
                <c:pt idx="4">
                  <c:v>348.2</c:v>
                </c:pt>
                <c:pt idx="5">
                  <c:v>353</c:v>
                </c:pt>
                <c:pt idx="6">
                  <c:v>352</c:v>
                </c:pt>
                <c:pt idx="7">
                  <c:v>355</c:v>
                </c:pt>
                <c:pt idx="8">
                  <c:v>353</c:v>
                </c:pt>
                <c:pt idx="9">
                  <c:v>354</c:v>
                </c:pt>
                <c:pt idx="10">
                  <c:v>351</c:v>
                </c:pt>
                <c:pt idx="11">
                  <c:v>353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C5-4F5F-B622-CC002F4CA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5267088"/>
        <c:axId val="1415268336"/>
      </c:lineChart>
      <c:catAx>
        <c:axId val="141526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8336"/>
        <c:crosses val="autoZero"/>
        <c:auto val="1"/>
        <c:lblAlgn val="ctr"/>
        <c:lblOffset val="100"/>
        <c:noMultiLvlLbl val="0"/>
      </c:catAx>
      <c:valAx>
        <c:axId val="141526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تن / میلیون ریال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0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706635638465796"/>
          <c:y val="0.33252392143407217"/>
          <c:w val="0.17741411202006052"/>
          <c:h val="0.359366246183503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مقدار فروش کل تجمعی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تجمعی تا آذر 1403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646454416212356E-2"/>
                  <c:y val="-7.0163988526254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71-44C9-9DA9-7E797DB8F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918470.72400000005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7B-4578-B424-FB0159CFC8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تجمعی تا آذر 1403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5473471421278722E-2"/>
                  <c:y val="-7.0163988526254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71-44C9-9DA9-7E797DB8F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965957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7B-4578-B424-FB0159CFC8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تجمعی تا آذر 1402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481051015199006E-2"/>
                  <c:y val="-7.0163988526254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71-44C9-9DA9-7E797DB8F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730815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7B-4578-B424-FB0159CFC8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10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تن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1086101554350431"/>
              <c:y val="0.404335361029631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42135817511393E-3"/>
          <c:y val="0.89410329383315745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مبلغ فروش </a:t>
            </a:r>
            <a:r>
              <a:rPr lang="fa-IR" sz="1440" b="1" i="0" u="none" strike="noStrike" baseline="0" dirty="0">
                <a:effectLst/>
              </a:rPr>
              <a:t>کل تجمعی</a:t>
            </a:r>
            <a:endParaRPr lang="fa-IR" dirty="0">
              <a:cs typeface="B Titr" panose="00000700000000000000" pitchFamily="2" charset="-78"/>
            </a:endParaRP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تجمعی تا آذر 1403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9488630609119453E-2"/>
                  <c:y val="-5.6131190821003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15-46A8-B666-9A3C033A6A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124950149.833046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30-4DB7-8B82-49AD303384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تجمعی تا آذر 1403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646454416212356E-2"/>
                  <c:y val="-0.107584782406923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15-46A8-B666-9A3C033A6A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141283797.99708799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30-4DB7-8B82-49AD303384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تجمعی تا آذر 1402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0631295228371629E-2"/>
                  <c:y val="-7.9519186996421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15-46A8-B666-9A3C033A6A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101766099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30-4DB7-8B82-49AD303384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10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میلیون ریال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9353778833539814"/>
              <c:y val="0.329493773268293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252640180082067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 مقداری فروش کل تجمعی تا پایان </a:t>
            </a:r>
            <a:r>
              <a:rPr lang="fa-IR" sz="1440" b="1" i="0" u="none" strike="noStrike" baseline="0" dirty="0">
                <a:effectLst/>
              </a:rPr>
              <a:t>آذر</a:t>
            </a:r>
            <a:r>
              <a:rPr lang="fa-IR" dirty="0">
                <a:cs typeface="B Titr" panose="00000700000000000000" pitchFamily="2" charset="-78"/>
              </a:rPr>
              <a:t> 1403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501620301458249E-2"/>
          <c:y val="0.21210592147231672"/>
          <c:w val="0.90467894228739576"/>
          <c:h val="0.51368289854987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827017005066282E-2"/>
                  <c:y val="-7.0163988526254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81-40A3-8BC8-C2059A1548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0.95084017611549998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0-4058-ACAA-AE1D8E0712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آذر 1402</c:v>
                </c:pt>
              </c:strCache>
            </c:strRef>
          </c:tx>
          <c:spPr>
            <a:solidFill>
              <a:srgbClr val="4472C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315647614185894E-2"/>
                  <c:y val="-8.8874385466588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81-40A3-8BC8-C2059A1548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1.2567759610845426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40-4058-ACAA-AE1D8E0712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10"/>
        <c:tickMarkSkip val="1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درصد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2168803254857067"/>
              <c:y val="0.38562496408929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 cap="flat">
          <a:noFill/>
        </a:ln>
        <a:effectLst/>
      </c:spPr>
    </c:plotArea>
    <c:legend>
      <c:legendPos val="b"/>
      <c:layout>
        <c:manualLayout>
          <c:xMode val="edge"/>
          <c:yMode val="edge"/>
          <c:x val="7.4442135817511393E-3"/>
          <c:y val="0.88474800631144412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 مبلغی فروش کل تجمعی تا پایان </a:t>
            </a:r>
            <a:r>
              <a:rPr lang="fa-IR" sz="1440" b="1" i="0" u="none" strike="noStrike" baseline="0" dirty="0">
                <a:effectLst/>
              </a:rPr>
              <a:t>آذر</a:t>
            </a:r>
            <a:r>
              <a:rPr lang="fa-IR" dirty="0">
                <a:cs typeface="B Titr" panose="00000700000000000000" pitchFamily="2" charset="-78"/>
              </a:rPr>
              <a:t> 1403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501620301458249E-2"/>
          <c:y val="0.21210592147231672"/>
          <c:w val="0.90467894228739576"/>
          <c:h val="0.51368289854987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</c:v>
                </c:pt>
              </c:strCache>
            </c:strRef>
          </c:tx>
          <c:spPr>
            <a:solidFill>
              <a:srgbClr val="4472C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984840812159266E-2"/>
                  <c:y val="-8.0814438205876138E-2"/>
                </c:manualLayout>
              </c:layout>
              <c:tx>
                <c:rich>
                  <a:bodyPr/>
                  <a:lstStyle/>
                  <a:p>
                    <a:fld id="{AB6A67BD-1F82-4513-98EC-38EE50DFE351}" type="VALUE">
                      <a:rPr lang="en-US" sz="1000" smtClean="0"/>
                      <a:pPr/>
                      <a:t>[VALUE]</a:t>
                    </a:fld>
                    <a:r>
                      <a:rPr lang="en-US" sz="1600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277749644583978E-2"/>
                      <c:h val="0.106978752346832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28A-4D42-85D4-9FA7E070D0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0.88439121544298638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9F-4DE3-A445-DBD342881C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آذر 1402</c:v>
                </c:pt>
              </c:strCache>
            </c:strRef>
          </c:tx>
          <c:spPr>
            <a:solidFill>
              <a:srgbClr val="FFC1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9804278223305347E-2"/>
                  <c:y val="-9.8229583936755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8A-4D42-85D4-9FA7E070D0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1.227817033971657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9F-4DE3-A445-DBD342881C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درصد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957031917364114"/>
              <c:y val="0.38562496408929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42135817511393E-3"/>
          <c:y val="0.87539280784127693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مقدار فروش کل ماهیانه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آذر 1403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3308068020265445E-3"/>
                  <c:y val="-7.4841587761337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80-4A05-AB1F-96CE6FD731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66051.760999999999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7B-4578-B424-FB0159CFC8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آذر 1403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984840812159269E-2"/>
                  <c:y val="-6.5486389291170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80-4A05-AB1F-96CE6FD731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101000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7B-4578-B424-FB0159CFC8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آذر 1402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3308068020265371E-2"/>
                  <c:y val="-6.5486389291170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80-4A05-AB1F-96CE6FD731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93906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7B-4578-B424-FB0159CFC8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1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تن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8704157813235833"/>
              <c:y val="0.427723357205049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42135817511393E-3"/>
          <c:y val="0.89410329383315745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92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</a:t>
            </a:r>
            <a:r>
              <a:rPr lang="fa-IR" baseline="0" dirty="0">
                <a:cs typeface="B Titr" panose="00000700000000000000" pitchFamily="2" charset="-78"/>
              </a:rPr>
              <a:t> تولید تجمعی تا پایان آذر 1403</a:t>
            </a:r>
            <a:endParaRPr lang="en-US" dirty="0">
              <a:cs typeface="B Titr" panose="00000700000000000000" pitchFamily="2" charset="-78"/>
            </a:endParaRP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92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302647561057691E-4"/>
          <c:y val="0.33149554129141817"/>
          <c:w val="0.83685477017293131"/>
          <c:h val="0.46972147460193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 تجمعی</c:v>
                </c:pt>
              </c:strCache>
            </c:strRef>
          </c:tx>
          <c:spPr>
            <a:solidFill>
              <a:srgbClr val="4472C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9.0166193333594442E-3"/>
                  <c:y val="-4.8893147683100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86-40B4-A3EA-8F95754C5248}"/>
                </c:ext>
              </c:extLst>
            </c:dLbl>
            <c:dLbl>
              <c:idx val="1"/>
              <c:layout>
                <c:manualLayout>
                  <c:x val="-2.2219443862145385E-2"/>
                  <c:y val="-0.11734355443944006"/>
                </c:manualLayout>
              </c:layout>
              <c:tx>
                <c:rich>
                  <a:bodyPr/>
                  <a:lstStyle/>
                  <a:p>
                    <a:fld id="{07C8C8DA-E54F-4F1D-B8A8-888E75A85495}" type="VALUE">
                      <a:rPr lang="en-US" sz="1200" smtClean="0"/>
                      <a:pPr/>
                      <a:t>[VALUE]</a:t>
                    </a:fld>
                    <a:r>
                      <a:rPr lang="en-US" sz="1800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095653154799622E-2"/>
                      <c:h val="0.112943171147961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286-40B4-A3EA-8F95754C5248}"/>
                </c:ext>
              </c:extLst>
            </c:dLbl>
            <c:dLbl>
              <c:idx val="2"/>
              <c:layout>
                <c:manualLayout>
                  <c:x val="7.3765460040753376E-3"/>
                  <c:y val="-5.8671777219720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86-40B4-A3EA-8F95754C5248}"/>
                </c:ext>
              </c:extLst>
            </c:dLbl>
            <c:dLbl>
              <c:idx val="3"/>
              <c:layout>
                <c:manualLayout>
                  <c:x val="-1.1271996679549472E-16"/>
                  <c:y val="-1.9557259073240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86-40B4-A3EA-8F95754C52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سایت اصفهان</c:v>
                </c:pt>
                <c:pt idx="1">
                  <c:v>سایت بندرعباس</c:v>
                </c:pt>
                <c:pt idx="2">
                  <c:v>مجموع</c:v>
                </c:pt>
                <c:pt idx="3">
                  <c:v>جی هرمز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0.94</c:v>
                </c:pt>
                <c:pt idx="1">
                  <c:v>0.62</c:v>
                </c:pt>
                <c:pt idx="2">
                  <c:v>0.89</c:v>
                </c:pt>
                <c:pt idx="3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86-40B4-A3EA-8F95754C52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آذر 1402</c:v>
                </c:pt>
              </c:strCache>
            </c:strRef>
          </c:tx>
          <c:spPr>
            <a:solidFill>
              <a:srgbClr val="FFC1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3023295782707608E-3"/>
                  <c:y val="-7.3339721524650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86-40B4-A3EA-8F95754C5248}"/>
                </c:ext>
              </c:extLst>
            </c:dLbl>
            <c:dLbl>
              <c:idx val="1"/>
              <c:layout>
                <c:manualLayout>
                  <c:x val="7.1361761685774412E-3"/>
                  <c:y val="-3.9114518146480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286-40B4-A3EA-8F95754C5248}"/>
                </c:ext>
              </c:extLst>
            </c:dLbl>
            <c:dLbl>
              <c:idx val="2"/>
              <c:layout>
                <c:manualLayout>
                  <c:x val="2.5547088111185091E-2"/>
                  <c:y val="-3.9114518146480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86-40B4-A3EA-8F95754C5248}"/>
                </c:ext>
              </c:extLst>
            </c:dLbl>
            <c:dLbl>
              <c:idx val="3"/>
              <c:layout>
                <c:manualLayout>
                  <c:x val="1.5371082129023168E-3"/>
                  <c:y val="-3.4225203378170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286-40B4-A3EA-8F95754C52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سایت اصفهان</c:v>
                </c:pt>
                <c:pt idx="1">
                  <c:v>سایت بندرعباس</c:v>
                </c:pt>
                <c:pt idx="2">
                  <c:v>مجموع</c:v>
                </c:pt>
                <c:pt idx="3">
                  <c:v>جی هرمز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1.18</c:v>
                </c:pt>
                <c:pt idx="1">
                  <c:v>1.31</c:v>
                </c:pt>
                <c:pt idx="2">
                  <c:v>1.2</c:v>
                </c:pt>
                <c:pt idx="3">
                  <c:v>5.03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286-40B4-A3EA-8F95754C52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نسبت به ظرفیت اسمی تجمعی</c:v>
                </c:pt>
              </c:strCache>
            </c:strRef>
          </c:tx>
          <c:spPr>
            <a:solidFill>
              <a:srgbClr val="42682A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673351191222554E-2"/>
                  <c:y val="-1.9557259073240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094176222370183E-2"/>
                      <c:h val="0.122721800684581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2286-40B4-A3EA-8F95754C5248}"/>
                </c:ext>
              </c:extLst>
            </c:dLbl>
            <c:dLbl>
              <c:idx val="1"/>
              <c:layout>
                <c:manualLayout>
                  <c:x val="2.2541548333398557E-2"/>
                  <c:y val="-3.4225203378170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286-40B4-A3EA-8F95754C5248}"/>
                </c:ext>
              </c:extLst>
            </c:dLbl>
            <c:dLbl>
              <c:idx val="2"/>
              <c:layout>
                <c:manualLayout>
                  <c:x val="3.6306859085180859E-2"/>
                  <c:y val="-2.9335888609860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286-40B4-A3EA-8F95754C5248}"/>
                </c:ext>
              </c:extLst>
            </c:dLbl>
            <c:dLbl>
              <c:idx val="3"/>
              <c:layout>
                <c:manualLayout>
                  <c:x val="2.3056623193534753E-2"/>
                  <c:y val="-4.4003832914790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286-40B4-A3EA-8F95754C52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سایت اصفهان</c:v>
                </c:pt>
                <c:pt idx="1">
                  <c:v>سایت بندرعباس</c:v>
                </c:pt>
                <c:pt idx="2">
                  <c:v>مجموع</c:v>
                </c:pt>
                <c:pt idx="3">
                  <c:v>جی هرمز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0.79</c:v>
                </c:pt>
                <c:pt idx="1">
                  <c:v>0.81</c:v>
                </c:pt>
                <c:pt idx="2">
                  <c:v>0.8</c:v>
                </c:pt>
                <c:pt idx="3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286-40B4-A3EA-8F95754C52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lang="fa-IR" sz="1200" b="1" i="0" u="none" strike="noStrike" kern="1200" baseline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sz="1200" b="1" i="0" u="none" strike="noStrike" kern="1200" baseline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rPr>
                  <a:t>درصد (%)</a:t>
                </a:r>
              </a:p>
            </c:rich>
          </c:tx>
          <c:layout>
            <c:manualLayout>
              <c:xMode val="edge"/>
              <c:yMode val="edge"/>
              <c:x val="2.4316204703115425E-2"/>
              <c:y val="0.34756906734588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lang="fa-IR" sz="1200" b="1" i="0" u="none" strike="noStrike" kern="1200" baseline="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21506524522599"/>
          <c:y val="0.27201798959846407"/>
          <c:w val="0.21645151676534183"/>
          <c:h val="0.563105846734996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مبلغ فروش </a:t>
            </a:r>
            <a:r>
              <a:rPr lang="fa-IR" sz="1440" b="1" i="0" u="none" strike="noStrike" baseline="0" dirty="0">
                <a:effectLst/>
              </a:rPr>
              <a:t>کل ماهیانه</a:t>
            </a:r>
            <a:endParaRPr lang="fa-IR" dirty="0">
              <a:cs typeface="B Titr" panose="00000700000000000000" pitchFamily="2" charset="-78"/>
            </a:endParaRP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آذر 1403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1654034010132723E-3"/>
                  <c:y val="-6.5486389291170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C8-4CEC-9923-4A5F44013E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12602525.526567999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30-4DB7-8B82-49AD303384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آذر 1403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1142664619252173E-2"/>
                  <c:y val="-9.3551984701672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C8-4CEC-9923-4A5F44013E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16437329.536744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30-4DB7-8B82-49AD303384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آذر 1402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7954522436477811E-2"/>
                  <c:y val="-0.102907183171839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C8-4CEC-9923-4A5F44013E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12820386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30-4DB7-8B82-49AD303384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1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میلیون ریال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7404915772627869"/>
              <c:y val="0.362236967913879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252640180082067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 مقداری فروش </a:t>
            </a:r>
            <a:r>
              <a:rPr lang="fa-IR" sz="1440" b="1" i="0" u="none" strike="noStrike" baseline="0" dirty="0">
                <a:effectLst/>
              </a:rPr>
              <a:t>کل ماهیانه </a:t>
            </a:r>
            <a:r>
              <a:rPr lang="fa-IR" dirty="0">
                <a:cs typeface="B Titr" panose="00000700000000000000" pitchFamily="2" charset="-78"/>
              </a:rPr>
              <a:t>در </a:t>
            </a:r>
            <a:r>
              <a:rPr lang="fa-IR" sz="1440" b="1" i="0" u="none" strike="noStrike" baseline="0" dirty="0">
                <a:effectLst/>
              </a:rPr>
              <a:t>آذر</a:t>
            </a:r>
            <a:r>
              <a:rPr lang="fa-IR" dirty="0">
                <a:cs typeface="B Titr" panose="00000700000000000000" pitchFamily="2" charset="-78"/>
              </a:rPr>
              <a:t> 1403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501620301458249E-2"/>
          <c:y val="0.21210592147231672"/>
          <c:w val="0.90467894228739576"/>
          <c:h val="0.51368289854987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</c:v>
                </c:pt>
              </c:strCache>
            </c:strRef>
          </c:tx>
          <c:spPr>
            <a:solidFill>
              <a:srgbClr val="ED7E3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654034010132724E-2"/>
                  <c:y val="-7.4841587761337841E-2"/>
                </c:manualLayout>
              </c:layout>
              <c:tx>
                <c:rich>
                  <a:bodyPr/>
                  <a:lstStyle/>
                  <a:p>
                    <a:fld id="{39A11599-201B-4872-A454-FE70902F9AA1}" type="VALUE">
                      <a:rPr lang="en-US" smtClean="0"/>
                      <a:pPr/>
                      <a:t>[VALUE]</a:t>
                    </a:fld>
                    <a:r>
                      <a:rPr lang="en-US" sz="1600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E1A-4F6F-8962-AA765BBFDE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0.65397783168316825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0-4058-ACAA-AE1D8E0712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آذر 1402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1142664619252256E-2"/>
                  <c:y val="-7.9519186996421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1A-4F6F-8962-AA765BBFDE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0.70338169020083907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40-4058-ACAA-AE1D8E0712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1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درصد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957031917364114"/>
              <c:y val="0.380947364854213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42135817511393E-3"/>
          <c:y val="0.85200481166585862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 مبلغی فروش</a:t>
            </a:r>
            <a:r>
              <a:rPr lang="fa-IR" baseline="0" dirty="0">
                <a:cs typeface="B Titr" panose="00000700000000000000" pitchFamily="2" charset="-78"/>
              </a:rPr>
              <a:t> </a:t>
            </a:r>
            <a:r>
              <a:rPr lang="fa-IR" sz="1440" b="1" i="0" u="none" strike="noStrike" baseline="0" dirty="0">
                <a:effectLst/>
              </a:rPr>
              <a:t>کل ماهیانه</a:t>
            </a:r>
            <a:r>
              <a:rPr lang="fa-IR" dirty="0">
                <a:cs typeface="B Titr" panose="00000700000000000000" pitchFamily="2" charset="-78"/>
              </a:rPr>
              <a:t> در </a:t>
            </a:r>
            <a:r>
              <a:rPr lang="fa-IR" sz="1440" b="1" i="0" u="none" strike="noStrike" baseline="0" dirty="0">
                <a:effectLst/>
              </a:rPr>
              <a:t>آذر</a:t>
            </a:r>
            <a:r>
              <a:rPr lang="fa-IR" dirty="0">
                <a:cs typeface="B Titr" panose="00000700000000000000" pitchFamily="2" charset="-78"/>
              </a:rPr>
              <a:t> 1403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501620301458249E-2"/>
          <c:y val="0.21210592147231672"/>
          <c:w val="0.90467894228739576"/>
          <c:h val="0.51368289854987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</c:v>
                </c:pt>
              </c:strCache>
            </c:strRef>
          </c:tx>
          <c:spPr>
            <a:solidFill>
              <a:srgbClr val="FFC1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4962102030398962E-3"/>
                  <c:y val="-0.116939980877090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13-4690-940F-BDBB6041C0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0.7667015191486134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9F-4DE3-A445-DBD342881C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آذر 1402</c:v>
                </c:pt>
              </c:strCache>
            </c:strRef>
          </c:tx>
          <c:spPr>
            <a:solidFill>
              <a:srgbClr val="70AD4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9804278223305347E-2"/>
                  <c:y val="-7.9519186996421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13-4690-940F-BDBB6041C0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0.98300671497472847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9F-4DE3-A445-DBD342881C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11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درصد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3131477678347826E-3"/>
              <c:y val="0.362237059409629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42135817511393E-3"/>
          <c:y val="0.87071520860619334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انواع قیر</a:t>
            </a:r>
            <a:endParaRPr lang="en-US" dirty="0">
              <a:cs typeface="B Titr" panose="00000700000000000000" pitchFamily="2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1403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12"/>
                <c:pt idx="0">
                  <c:v>138.85249084984099</c:v>
                </c:pt>
                <c:pt idx="1">
                  <c:v>141.53864692037138</c:v>
                </c:pt>
                <c:pt idx="2">
                  <c:v>132.39825896371045</c:v>
                </c:pt>
                <c:pt idx="3">
                  <c:v>127.09893976163072</c:v>
                </c:pt>
                <c:pt idx="4">
                  <c:v>120.751</c:v>
                </c:pt>
                <c:pt idx="5">
                  <c:v>109.28818678552886</c:v>
                </c:pt>
                <c:pt idx="6">
                  <c:v>137.43</c:v>
                </c:pt>
                <c:pt idx="7">
                  <c:v>157.12264288859313</c:v>
                </c:pt>
                <c:pt idx="8">
                  <c:v>190.79772190431078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1F-47F5-BA2C-B6F7D94E87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1403</c:v>
                </c:pt>
              </c:strCache>
            </c:strRef>
          </c:tx>
          <c:spPr>
            <a:ln w="38100" cap="rnd">
              <a:solidFill>
                <a:schemeClr val="accent2">
                  <a:alpha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41275" cap="rnd">
                <a:solidFill>
                  <a:schemeClr val="accent2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90BF-4E41-8A91-53CC453FA4A8}"/>
              </c:ext>
            </c:extLst>
          </c:dPt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Sheet1!$C$2:$C$13</c:f>
              <c:numCache>
                <c:formatCode>0</c:formatCode>
                <c:ptCount val="12"/>
                <c:pt idx="0">
                  <c:v>138.85249084984099</c:v>
                </c:pt>
                <c:pt idx="1">
                  <c:v>141.53864692037138</c:v>
                </c:pt>
                <c:pt idx="2">
                  <c:v>132.39825896371045</c:v>
                </c:pt>
                <c:pt idx="3">
                  <c:v>127.09893976163072</c:v>
                </c:pt>
                <c:pt idx="4">
                  <c:v>120.751</c:v>
                </c:pt>
                <c:pt idx="5">
                  <c:v>109.28818678552886</c:v>
                </c:pt>
                <c:pt idx="6">
                  <c:v>143.47164249555556</c:v>
                </c:pt>
                <c:pt idx="7">
                  <c:v>160.65900624120931</c:v>
                </c:pt>
                <c:pt idx="8">
                  <c:v>162.74583699746535</c:v>
                </c:pt>
                <c:pt idx="9">
                  <c:v>161.94309732130694</c:v>
                </c:pt>
                <c:pt idx="10">
                  <c:v>162.07355682843658</c:v>
                </c:pt>
                <c:pt idx="11">
                  <c:v>162.27907883887391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1F-47F5-BA2C-B6F7D94E87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1402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Sheet1!$D$2:$D$13</c:f>
              <c:numCache>
                <c:formatCode>0</c:formatCode>
                <c:ptCount val="12"/>
                <c:pt idx="0">
                  <c:v>147</c:v>
                </c:pt>
                <c:pt idx="1">
                  <c:v>154</c:v>
                </c:pt>
                <c:pt idx="2">
                  <c:v>120</c:v>
                </c:pt>
                <c:pt idx="3">
                  <c:v>129</c:v>
                </c:pt>
                <c:pt idx="4">
                  <c:v>138</c:v>
                </c:pt>
                <c:pt idx="5">
                  <c:v>149</c:v>
                </c:pt>
                <c:pt idx="6">
                  <c:v>135</c:v>
                </c:pt>
                <c:pt idx="7">
                  <c:v>144</c:v>
                </c:pt>
                <c:pt idx="8">
                  <c:v>137</c:v>
                </c:pt>
                <c:pt idx="9">
                  <c:v>130</c:v>
                </c:pt>
                <c:pt idx="10">
                  <c:v>133</c:v>
                </c:pt>
                <c:pt idx="11">
                  <c:v>136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1F-47F5-BA2C-B6F7D94E8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5267088"/>
        <c:axId val="1415268336"/>
      </c:lineChart>
      <c:catAx>
        <c:axId val="141526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8336"/>
        <c:crosses val="autoZero"/>
        <c:auto val="1"/>
        <c:lblAlgn val="ctr"/>
        <c:lblOffset val="100"/>
        <c:noMultiLvlLbl val="0"/>
      </c:catAx>
      <c:valAx>
        <c:axId val="141526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sz="1100" b="1" i="0" baseline="0" dirty="0">
                    <a:effectLst/>
                  </a:rPr>
                  <a:t>تن/میلیون ریال</a:t>
                </a:r>
                <a:endParaRPr lang="en-US" sz="6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0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050496017616948"/>
          <c:y val="0.33737827895733857"/>
          <c:w val="8.281834987612198E-2"/>
          <c:h val="0.164698948256803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تناژی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6B-44E2-928C-7EA1A09036E9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4A-4527-9DFA-5C98FDBDA211}"/>
              </c:ext>
            </c:extLst>
          </c:dPt>
          <c:dLbls>
            <c:dLbl>
              <c:idx val="0"/>
              <c:layout>
                <c:manualLayout>
                  <c:x val="0.2424854161715943"/>
                  <c:y val="0.10877985463209407"/>
                </c:manualLayout>
              </c:layout>
              <c:tx>
                <c:rich>
                  <a:bodyPr/>
                  <a:lstStyle/>
                  <a:p>
                    <a:fld id="{C9E013F0-C73F-4049-B0C0-329187AF6779}" type="VALUE">
                      <a:rPr lang="en-US" smtClean="0"/>
                      <a:pPr/>
                      <a:t>[VALUE]</a:t>
                    </a:fld>
                    <a:r>
                      <a:rPr lang="en-US"/>
                      <a:t> (36%)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8758754876865"/>
                      <c:h val="0.146399314202671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16B-44E2-928C-7EA1A09036E9}"/>
                </c:ext>
              </c:extLst>
            </c:dLbl>
            <c:dLbl>
              <c:idx val="1"/>
              <c:layout>
                <c:manualLayout>
                  <c:x val="0.28508433450808979"/>
                  <c:y val="-0.10424701123557009"/>
                </c:manualLayout>
              </c:layout>
              <c:tx>
                <c:rich>
                  <a:bodyPr/>
                  <a:lstStyle/>
                  <a:p>
                    <a:fld id="{22243FE7-F614-4BA9-9647-A58975DE2B7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(64%)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33355290674164"/>
                      <c:h val="0.146399314202671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04A-4527-9DFA-5C98FDBDA2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فروش داخلی</c:v>
                </c:pt>
                <c:pt idx="1">
                  <c:v>فروش صادراتی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18608.63</c:v>
                </c:pt>
                <c:pt idx="1">
                  <c:v>47443.131000000001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4A-4527-9DFA-5C98FDBDA2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02"/>
        <c:holeSize val="23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مبلغی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90-42D9-98F3-09A5CEBEFF79}"/>
              </c:ext>
            </c:extLst>
          </c:dPt>
          <c:dPt>
            <c:idx val="1"/>
            <c:bubble3D val="0"/>
            <c:explosion val="4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4A-4527-9DFA-5C98FDBDA211}"/>
              </c:ext>
            </c:extLst>
          </c:dPt>
          <c:dLbls>
            <c:dLbl>
              <c:idx val="0"/>
              <c:layout>
                <c:manualLayout>
                  <c:x val="0.22773968140440276"/>
                  <c:y val="0.16770217923378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defRPr>
                    </a:pPr>
                    <a:fld id="{F325BFB5-39D0-44AA-BC96-8876E929E24D}" type="VALUE">
                      <a:rPr lang="en-US" smtClean="0"/>
                      <a:pPr>
                        <a:defRPr sz="12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defRPr>
                      </a:pPr>
                      <a:t>[VALUE]</a:t>
                    </a:fld>
                    <a:r>
                      <a:rPr lang="en-US" dirty="0"/>
                      <a:t> (21%)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0635083186327516"/>
                      <c:h val="0.146399314202671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E90-42D9-98F3-09A5CEBEFF79}"/>
                </c:ext>
              </c:extLst>
            </c:dLbl>
            <c:dLbl>
              <c:idx val="1"/>
              <c:layout>
                <c:manualLayout>
                  <c:x val="0.35225921943846489"/>
                  <c:y val="-0.1654354006468250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defRPr>
                    </a:pPr>
                    <a:fld id="{04D64A66-02A8-4840-930C-905C012FE9B4}" type="VALUE">
                      <a:rPr lang="en-US" smtClean="0"/>
                      <a:pPr>
                        <a:defRPr sz="12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defRPr>
                      </a:pPr>
                      <a:t>[VALUE]</a:t>
                    </a:fld>
                    <a:r>
                      <a:rPr lang="en-US" dirty="0"/>
                      <a:t> (79%)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41232351239015846"/>
                      <c:h val="0.159996773726139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04A-4527-9DFA-5C98FDBDA2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فروش داخلی</c:v>
                </c:pt>
                <c:pt idx="1">
                  <c:v>فروش صادراتی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1666438.41032</c:v>
                </c:pt>
                <c:pt idx="1">
                  <c:v>10936087.116248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4A-4527-9DFA-5C98FDBDA2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02"/>
        <c:holeSize val="23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cs typeface="B Nazanin" panose="00000400000000000000" pitchFamily="2" charset="-78"/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تناژی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05-4652-9D10-B21BF44526AF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4A-4527-9DFA-5C98FDBDA211}"/>
              </c:ext>
            </c:extLst>
          </c:dPt>
          <c:dLbls>
            <c:dLbl>
              <c:idx val="0"/>
              <c:layout>
                <c:manualLayout>
                  <c:x val="0.28508433450808979"/>
                  <c:y val="1.3597637967818632E-2"/>
                </c:manualLayout>
              </c:layout>
              <c:tx>
                <c:rich>
                  <a:bodyPr/>
                  <a:lstStyle/>
                  <a:p>
                    <a:fld id="{79BE45D7-6D6B-4CB3-A72A-FE965C071EB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(35%)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61038285500642"/>
                      <c:h val="0.146399314202671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F05-4652-9D10-B21BF44526AF}"/>
                </c:ext>
              </c:extLst>
            </c:dLbl>
            <c:dLbl>
              <c:idx val="1"/>
              <c:layout>
                <c:manualLayout>
                  <c:x val="0.3178525049816846"/>
                  <c:y val="-0.11784447075903803"/>
                </c:manualLayout>
              </c:layout>
              <c:tx>
                <c:rich>
                  <a:bodyPr/>
                  <a:lstStyle/>
                  <a:p>
                    <a:fld id="{F5959552-038C-4307-81B3-F7A01FAAFB44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(65%)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603966202724309"/>
                      <c:h val="0.146399314202671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04A-4527-9DFA-5C98FDBDA2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فروش داخلی</c:v>
                </c:pt>
                <c:pt idx="1">
                  <c:v>فروش صادراتی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317659.39</c:v>
                </c:pt>
                <c:pt idx="1">
                  <c:v>600811.33400000003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4A-4527-9DFA-5C98FDBDA2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02"/>
        <c:holeSize val="23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مبلغی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90-42D9-98F3-09A5CEBEFF79}"/>
              </c:ext>
            </c:extLst>
          </c:dPt>
          <c:dPt>
            <c:idx val="1"/>
            <c:bubble3D val="0"/>
            <c:explosion val="4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4A-4527-9DFA-5C98FDBDA211}"/>
              </c:ext>
            </c:extLst>
          </c:dPt>
          <c:dLbls>
            <c:dLbl>
              <c:idx val="0"/>
              <c:layout>
                <c:manualLayout>
                  <c:x val="0.26629300484532203"/>
                  <c:y val="6.11887462999563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defRPr>
                    </a:pPr>
                    <a:fld id="{0023BD90-DE6E-4CFF-92E6-2F76553816CD}" type="VALUE">
                      <a:rPr lang="en-US" smtClean="0"/>
                      <a:pPr>
                        <a:defRPr sz="12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defRPr>
                      </a:pPr>
                      <a:t>[VALUE]</a:t>
                    </a:fld>
                    <a:r>
                      <a:rPr lang="en-US" dirty="0"/>
                      <a:t> (22%)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2384910378700915"/>
                      <c:h val="0.132801854679203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E90-42D9-98F3-09A5CEBEFF79}"/>
                </c:ext>
              </c:extLst>
            </c:dLbl>
            <c:dLbl>
              <c:idx val="1"/>
              <c:layout>
                <c:manualLayout>
                  <c:x val="0.29819152529209575"/>
                  <c:y val="-0.199429227899845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defRPr>
                    </a:pPr>
                    <a:fld id="{612C4F7C-8466-4C2C-AE73-1151BF8FED3E}" type="VALUE">
                      <a:rPr lang="en-US" smtClean="0"/>
                      <a:pPr>
                        <a:defRPr sz="12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defRPr>
                      </a:pPr>
                      <a:t>[VALUE]</a:t>
                    </a:fld>
                    <a:r>
                      <a:rPr lang="en-US" dirty="0"/>
                      <a:t> (78%)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697247230627162"/>
                      <c:h val="0.146399314202671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04A-4527-9DFA-5C98FDBDA2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فروش داخلی</c:v>
                </c:pt>
                <c:pt idx="1">
                  <c:v>فروش صادراتی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26075900.037131999</c:v>
                </c:pt>
                <c:pt idx="1">
                  <c:v>98874249.795913994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4A-4527-9DFA-5C98FDBDA2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02"/>
        <c:holeSize val="23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cs typeface="B Nazanin" panose="00000400000000000000" pitchFamily="2" charset="-78"/>
        </a:defRPr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مقدار فروش </a:t>
            </a:r>
            <a:r>
              <a:rPr lang="fa-IR" sz="1440" b="1" i="0" u="none" strike="noStrike" baseline="0" dirty="0">
                <a:effectLst/>
              </a:rPr>
              <a:t>صادراتی</a:t>
            </a:r>
            <a:r>
              <a:rPr lang="fa-IR" dirty="0">
                <a:cs typeface="B Titr" panose="00000700000000000000" pitchFamily="2" charset="-78"/>
              </a:rPr>
              <a:t> تجمعی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تجمعی تا آذر 1403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8.6616136040531099E-3"/>
                  <c:y val="-3.7420793880668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3F-4AEF-96F0-4DD95D8FC40F}"/>
                </c:ext>
              </c:extLst>
            </c:dLbl>
            <c:dLbl>
              <c:idx val="1"/>
              <c:layout>
                <c:manualLayout>
                  <c:x val="-2.1654034010132723E-3"/>
                  <c:y val="-2.806559541050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3F-4AEF-96F0-4DD95D8FC40F}"/>
                </c:ext>
              </c:extLst>
            </c:dLbl>
            <c:dLbl>
              <c:idx val="2"/>
              <c:layout>
                <c:manualLayout>
                  <c:x val="-4.3308068020265445E-3"/>
                  <c:y val="-3.7420793880668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3F-4AEF-96F0-4DD95D8FC4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534736.43000000005</c:v>
                </c:pt>
                <c:pt idx="1">
                  <c:v>66074.903999999995</c:v>
                </c:pt>
                <c:pt idx="2">
                  <c:v>600811.33400000003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7B-4578-B424-FB0159CFC8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تجمعی تا آذر 1403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2796698629384945E-2"/>
                  <c:y val="-5.1453591585919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61-4FF6-B132-1F33808AA9BE}"/>
                </c:ext>
              </c:extLst>
            </c:dLbl>
            <c:dLbl>
              <c:idx val="1"/>
              <c:layout>
                <c:manualLayout>
                  <c:x val="2.1654034010132723E-3"/>
                  <c:y val="-0.107584782406923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61-4FF6-B132-1F33808AA9BE}"/>
                </c:ext>
              </c:extLst>
            </c:dLbl>
            <c:dLbl>
              <c:idx val="2"/>
              <c:layout>
                <c:manualLayout>
                  <c:x val="7.3623715634451262E-2"/>
                  <c:y val="-6.080879005608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161-4FF6-B132-1F33808AA9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582618</c:v>
                </c:pt>
                <c:pt idx="1">
                  <c:v>70000</c:v>
                </c:pt>
                <c:pt idx="2">
                  <c:v>652618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7B-4578-B424-FB0159CFC8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تجمعی تا آذر 1402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4962102030398136E-2"/>
                  <c:y val="-4.209839311575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61-4FF6-B132-1F33808AA9BE}"/>
                </c:ext>
              </c:extLst>
            </c:dLbl>
            <c:dLbl>
              <c:idx val="1"/>
              <c:layout>
                <c:manualLayout>
                  <c:x val="3.2481051015199089E-2"/>
                  <c:y val="-3.2743194645585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61-4FF6-B132-1F33808AA9BE}"/>
                </c:ext>
              </c:extLst>
            </c:dLbl>
            <c:dLbl>
              <c:idx val="2"/>
              <c:layout>
                <c:manualLayout>
                  <c:x val="4.9804278223305264E-2"/>
                  <c:y val="-4.209839311575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61-4FF6-B132-1F33808AA9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Sheet1!$D$2:$D$4</c:f>
              <c:numCache>
                <c:formatCode>#,##0</c:formatCode>
                <c:ptCount val="3"/>
                <c:pt idx="0">
                  <c:v>375337</c:v>
                </c:pt>
                <c:pt idx="1">
                  <c:v>126501</c:v>
                </c:pt>
                <c:pt idx="2">
                  <c:v>501838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7B-4578-B424-FB0159CFC8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10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تن</a:t>
                </a:r>
              </a:p>
            </c:rich>
          </c:tx>
          <c:layout>
            <c:manualLayout>
              <c:xMode val="edge"/>
              <c:yMode val="edge"/>
              <c:x val="0.11341786249790706"/>
              <c:y val="0.409012960264715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42135817511393E-3"/>
          <c:y val="0.89410329383315745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مبلغ فروش </a:t>
            </a:r>
            <a:r>
              <a:rPr lang="fa-IR" sz="1440" b="1" i="0" u="none" strike="noStrike" baseline="0" dirty="0">
                <a:effectLst/>
              </a:rPr>
              <a:t>صادراتی</a:t>
            </a:r>
            <a:r>
              <a:rPr lang="fa-IR" dirty="0">
                <a:cs typeface="B Titr" panose="00000700000000000000" pitchFamily="2" charset="-78"/>
              </a:rPr>
              <a:t> </a:t>
            </a:r>
            <a:r>
              <a:rPr lang="fa-IR" sz="1440" b="1" i="0" u="none" strike="noStrike" baseline="0" dirty="0">
                <a:effectLst/>
              </a:rPr>
              <a:t>تجمعی</a:t>
            </a:r>
            <a:endParaRPr lang="fa-IR" dirty="0">
              <a:cs typeface="B Titr" panose="00000700000000000000" pitchFamily="2" charset="-78"/>
            </a:endParaRP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تجمعی تا آذر 1403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5157823807092907E-2"/>
                  <c:y val="-7.9519186996421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BD-4187-8379-CD7076E79656}"/>
                </c:ext>
              </c:extLst>
            </c:dLbl>
            <c:dLbl>
              <c:idx val="1"/>
              <c:layout>
                <c:manualLayout>
                  <c:x val="-1.9488630609119453E-2"/>
                  <c:y val="-3.2743194645585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BD-4187-8379-CD7076E79656}"/>
                </c:ext>
              </c:extLst>
            </c:dLbl>
            <c:dLbl>
              <c:idx val="2"/>
              <c:layout>
                <c:manualLayout>
                  <c:x val="-3.2481051015199089E-2"/>
                  <c:y val="-1.87103969403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34-4E5C-B393-4BD7899846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86322236.817930996</c:v>
                </c:pt>
                <c:pt idx="1">
                  <c:v>12552012.977983</c:v>
                </c:pt>
                <c:pt idx="2">
                  <c:v>98874249.795913994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30-4DB7-8B82-49AD303384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تجمعی تا آذر 1403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2796698629384862E-2"/>
                  <c:y val="-4.209839311575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34-4E5C-B393-4BD7899846EF}"/>
                </c:ext>
              </c:extLst>
            </c:dLbl>
            <c:dLbl>
              <c:idx val="1"/>
              <c:layout>
                <c:manualLayout>
                  <c:x val="-1.2992420406079635E-2"/>
                  <c:y val="-0.140327977052508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BD-4187-8379-CD7076E79656}"/>
                </c:ext>
              </c:extLst>
            </c:dLbl>
            <c:dLbl>
              <c:idx val="2"/>
              <c:layout>
                <c:manualLayout>
                  <c:x val="4.1142664619252173E-2"/>
                  <c:y val="-7.9519186996421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BD-4187-8379-CD7076E796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100410173.346</c:v>
                </c:pt>
                <c:pt idx="1">
                  <c:v>13808340</c:v>
                </c:pt>
                <c:pt idx="2">
                  <c:v>114218513.346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30-4DB7-8B82-49AD303384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تجمعی تا آذر 1402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1969681624318538E-2"/>
                  <c:y val="-6.5486389291170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BD-4187-8379-CD7076E79656}"/>
                </c:ext>
              </c:extLst>
            </c:dLbl>
            <c:dLbl>
              <c:idx val="1"/>
              <c:layout>
                <c:manualLayout>
                  <c:x val="4.3308068020265447E-2"/>
                  <c:y val="-6.0808790056086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4BD-4187-8379-CD7076E79656}"/>
                </c:ext>
              </c:extLst>
            </c:dLbl>
            <c:dLbl>
              <c:idx val="2"/>
              <c:layout>
                <c:manualLayout>
                  <c:x val="0.10393936324863708"/>
                  <c:y val="-3.7420793880668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4BD-4187-8379-CD7076E796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Sheet1!$D$2:$D$4</c:f>
              <c:numCache>
                <c:formatCode>#,##0</c:formatCode>
                <c:ptCount val="3"/>
                <c:pt idx="0">
                  <c:v>57373709</c:v>
                </c:pt>
                <c:pt idx="1">
                  <c:v>22130766</c:v>
                </c:pt>
                <c:pt idx="2">
                  <c:v>79504475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30-4DB7-8B82-49AD303384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10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میلیون ریال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0908705569588052"/>
              <c:y val="0.334171372503377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252640180082067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92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میزان تولید</a:t>
            </a:r>
            <a:endParaRPr lang="en-US" dirty="0"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43686872607326122"/>
          <c:y val="2.9335888609860014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92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118282691970617E-2"/>
          <c:y val="0.30704896744986815"/>
          <c:w val="0.8687164738266675"/>
          <c:h val="0.48580732018967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ED7E30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1.9566254882527216E-2"/>
                  <c:y val="-2.9335888609860104E-2"/>
                </c:manualLayout>
              </c:layout>
              <c:tx>
                <c:rich>
                  <a:bodyPr/>
                  <a:lstStyle/>
                  <a:p>
                    <a:fld id="{6E955626-9098-41F1-9AA7-49598D84E4E8}" type="VALUE">
                      <a:rPr lang="en-US" smtClean="0"/>
                      <a:pPr/>
                      <a:t>[VALUE]</a:t>
                    </a:fld>
                    <a:r>
                      <a:rPr lang="en-US" sz="1200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BE8-446C-8F3B-64BE7521D5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سایت اصفهان</c:v>
                </c:pt>
                <c:pt idx="1">
                  <c:v>سایت بندرعباس</c:v>
                </c:pt>
                <c:pt idx="2">
                  <c:v>مجموع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1">
                  <c:v>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7B-4578-B424-FB0159CFC895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واقعی آذر 1403</c:v>
                </c:pt>
              </c:strCache>
            </c:strRef>
          </c:tx>
          <c:spPr>
            <a:solidFill>
              <a:srgbClr val="ED7E3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5586641000227912E-2"/>
                  <c:y val="-6.8450406756340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E8-446C-8F3B-64BE7521D550}"/>
                </c:ext>
              </c:extLst>
            </c:dLbl>
            <c:dLbl>
              <c:idx val="1"/>
              <c:layout>
                <c:manualLayout>
                  <c:x val="-1.9566254882527272E-2"/>
                  <c:y val="-0.136900813512680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E8-446C-8F3B-64BE7521D550}"/>
                </c:ext>
              </c:extLst>
            </c:dLbl>
            <c:dLbl>
              <c:idx val="2"/>
              <c:layout>
                <c:manualLayout>
                  <c:x val="-3.160702711792869E-2"/>
                  <c:y val="-4.8893147683100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BE8-446C-8F3B-64BE7521D5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سایت اصفهان</c:v>
                </c:pt>
                <c:pt idx="1">
                  <c:v>سایت بندرعباس</c:v>
                </c:pt>
                <c:pt idx="2">
                  <c:v>مجموع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48262</c:v>
                </c:pt>
                <c:pt idx="1">
                  <c:v>11008</c:v>
                </c:pt>
                <c:pt idx="2">
                  <c:v>59270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7B-4578-B424-FB0159CFC895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بودجه آذر 1403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5152895882755138E-2"/>
                  <c:y val="-0.151568757817610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E8-446C-8F3B-64BE7521D550}"/>
                </c:ext>
              </c:extLst>
            </c:dLbl>
            <c:dLbl>
              <c:idx val="1"/>
              <c:layout>
                <c:manualLayout>
                  <c:x val="-3.0101930588502857E-3"/>
                  <c:y val="-4.8893147683100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E8-446C-8F3B-64BE7521D550}"/>
                </c:ext>
              </c:extLst>
            </c:dLbl>
            <c:dLbl>
              <c:idx val="2"/>
              <c:layout>
                <c:manualLayout>
                  <c:x val="-2.2576447941377555E-2"/>
                  <c:y val="-0.136900813512680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BE8-446C-8F3B-64BE7521D5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سایت اصفهان</c:v>
                </c:pt>
                <c:pt idx="1">
                  <c:v>سایت بندرعباس</c:v>
                </c:pt>
                <c:pt idx="2">
                  <c:v>مجموع</c:v>
                </c:pt>
              </c:strCache>
            </c:strRef>
          </c:cat>
          <c:val>
            <c:numRef>
              <c:f>Sheet1!$D$2:$D$4</c:f>
              <c:numCache>
                <c:formatCode>#,##0</c:formatCode>
                <c:ptCount val="3"/>
                <c:pt idx="0">
                  <c:v>90537</c:v>
                </c:pt>
                <c:pt idx="1">
                  <c:v>10710</c:v>
                </c:pt>
                <c:pt idx="2">
                  <c:v>101247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06-4E9F-9149-9E8555EF96DF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واقعی آذر  1402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5254826471258243E-3"/>
                  <c:y val="-0.146679443049300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C3-4C4B-9F85-070CBDF1C0CE}"/>
                </c:ext>
              </c:extLst>
            </c:dLbl>
            <c:dLbl>
              <c:idx val="1"/>
              <c:layout>
                <c:manualLayout>
                  <c:x val="1.3545868764826479E-2"/>
                  <c:y val="-0.141790128280990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C3-4C4B-9F85-070CBDF1C0CE}"/>
                </c:ext>
              </c:extLst>
            </c:dLbl>
            <c:dLbl>
              <c:idx val="2"/>
              <c:layout>
                <c:manualLayout>
                  <c:x val="1.2040772235401363E-2"/>
                  <c:y val="-0.166236702122540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C3-4C4B-9F85-070CBDF1C0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سایت اصفهان</c:v>
                </c:pt>
                <c:pt idx="1">
                  <c:v>سایت بندرعباس</c:v>
                </c:pt>
                <c:pt idx="2">
                  <c:v>مجموع</c:v>
                </c:pt>
              </c:strCache>
            </c:strRef>
          </c:cat>
          <c:val>
            <c:numRef>
              <c:f>Sheet1!$E$2:$E$4</c:f>
              <c:numCache>
                <c:formatCode>#,##0</c:formatCode>
                <c:ptCount val="3"/>
                <c:pt idx="0">
                  <c:v>72694</c:v>
                </c:pt>
                <c:pt idx="1">
                  <c:v>7498</c:v>
                </c:pt>
                <c:pt idx="2">
                  <c:v>80192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8-4316-94A4-CCDF89799F69}"/>
            </c:ext>
          </c:extLst>
        </c:ser>
        <c:ser>
          <c:idx val="1"/>
          <c:order val="4"/>
          <c:tx>
            <c:strRef>
              <c:f>Sheet1!$F$1</c:f>
              <c:strCache>
                <c:ptCount val="1"/>
                <c:pt idx="0">
                  <c:v>ظرفیت اسمی ماهیانه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4719150765282327E-2"/>
                  <c:y val="-6.3561091988030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77-43AD-88CE-8714D287340D}"/>
                </c:ext>
              </c:extLst>
            </c:dLbl>
            <c:dLbl>
              <c:idx val="1"/>
              <c:layout>
                <c:manualLayout>
                  <c:x val="3.612231670620409E-2"/>
                  <c:y val="-4.8893147683100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77-43AD-88CE-8714D287340D}"/>
                </c:ext>
              </c:extLst>
            </c:dLbl>
            <c:dLbl>
              <c:idx val="2"/>
              <c:layout>
                <c:manualLayout>
                  <c:x val="1.8061158353102045E-2"/>
                  <c:y val="-0.16134738735423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77-43AD-88CE-8714D28734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سایت اصفهان</c:v>
                </c:pt>
                <c:pt idx="1">
                  <c:v>سایت بندرعباس</c:v>
                </c:pt>
                <c:pt idx="2">
                  <c:v>مجموع</c:v>
                </c:pt>
              </c:strCache>
            </c:strRef>
          </c:cat>
          <c:val>
            <c:numRef>
              <c:f>Sheet1!$F$2:$F$4</c:f>
              <c:numCache>
                <c:formatCode>#,##0</c:formatCode>
                <c:ptCount val="3"/>
                <c:pt idx="0">
                  <c:v>109167</c:v>
                </c:pt>
                <c:pt idx="1">
                  <c:v>11667</c:v>
                </c:pt>
                <c:pt idx="2">
                  <c:v>120834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26-45EC-81F4-5F339F52EC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lang="fa-IR" sz="1200" b="1" i="0" u="none" strike="noStrike" kern="1200" baseline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sz="1200" b="1" i="0" u="none" strike="noStrike" kern="1200" baseline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rPr>
                  <a:t>تن</a:t>
                </a:r>
              </a:p>
            </c:rich>
          </c:tx>
          <c:layout>
            <c:manualLayout>
              <c:xMode val="edge"/>
              <c:yMode val="edge"/>
              <c:x val="5.6981295442508455E-2"/>
              <c:y val="0.518695084236733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lang="fa-IR" sz="1200" b="1" i="0" u="none" strike="noStrike" kern="1200" baseline="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2351285500575566"/>
          <c:y val="0.32580045204987407"/>
          <c:w val="0.14402564968913831"/>
          <c:h val="0.353167140262891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 مقداری فروش </a:t>
            </a:r>
            <a:r>
              <a:rPr lang="fa-IR" sz="1440" b="1" i="0" u="none" strike="noStrike" baseline="0" dirty="0">
                <a:effectLst/>
              </a:rPr>
              <a:t>صادراتی</a:t>
            </a:r>
            <a:r>
              <a:rPr lang="fa-IR" dirty="0">
                <a:cs typeface="B Titr" panose="00000700000000000000" pitchFamily="2" charset="-78"/>
              </a:rPr>
              <a:t> تجمعی تا پایان </a:t>
            </a:r>
            <a:r>
              <a:rPr lang="fa-IR" sz="1440" b="1" i="0" u="none" strike="noStrike" baseline="0" dirty="0">
                <a:effectLst/>
              </a:rPr>
              <a:t>آذر</a:t>
            </a:r>
            <a:r>
              <a:rPr lang="fa-IR" dirty="0">
                <a:cs typeface="B Titr" panose="00000700000000000000" pitchFamily="2" charset="-78"/>
              </a:rPr>
              <a:t> 1403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501620301458249E-2"/>
          <c:y val="0.21210592147231672"/>
          <c:w val="0.90467894228739576"/>
          <c:h val="0.51368289854987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3308068020265445E-3"/>
                  <c:y val="-4.209839311575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D2-4BF0-A44E-45AC27667F73}"/>
                </c:ext>
              </c:extLst>
            </c:dLbl>
            <c:dLbl>
              <c:idx val="1"/>
              <c:layout>
                <c:manualLayout>
                  <c:x val="-4.3308068020265445E-3"/>
                  <c:y val="-3.2743194645585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87-4B8D-B9A3-F4141634ABB2}"/>
                </c:ext>
              </c:extLst>
            </c:dLbl>
            <c:dLbl>
              <c:idx val="2"/>
              <c:layout>
                <c:manualLayout>
                  <c:x val="-1.0827017005066362E-2"/>
                  <c:y val="-6.0808790056087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87-4B8D-B9A3-F4141634AB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0.91781652815395343</c:v>
                </c:pt>
                <c:pt idx="1">
                  <c:v>0.94392719999999997</c:v>
                </c:pt>
                <c:pt idx="2">
                  <c:v>0.92061716655072345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0-4058-ACAA-AE1D8E0712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آذر 1402</c:v>
                </c:pt>
              </c:strCache>
            </c:strRef>
          </c:tx>
          <c:spPr>
            <a:solidFill>
              <a:srgbClr val="4472C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819437411145956E-2"/>
                  <c:y val="-2.806559541050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D2-4BF0-A44E-45AC27667F73}"/>
                </c:ext>
              </c:extLst>
            </c:dLbl>
            <c:dLbl>
              <c:idx val="1"/>
              <c:layout>
                <c:manualLayout>
                  <c:x val="2.1654034010132724E-2"/>
                  <c:y val="-7.0163988526254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87-4B8D-B9A3-F4141634ABB2}"/>
                </c:ext>
              </c:extLst>
            </c:dLbl>
            <c:dLbl>
              <c:idx val="2"/>
              <c:layout>
                <c:manualLayout>
                  <c:x val="1.0827017005066362E-2"/>
                  <c:y val="-4.6775992350836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87-4B8D-B9A3-F4141634AB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1.4246834977633436</c:v>
                </c:pt>
                <c:pt idx="1">
                  <c:v>0.52232712784879165</c:v>
                </c:pt>
                <c:pt idx="2">
                  <c:v>1.1972216811002754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40-4058-ACAA-AE1D8E0712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0"/>
        <c:tickLblSkip val="1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درصد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1774866929993361"/>
              <c:y val="0.366914567148962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788101807378675E-3"/>
          <c:y val="0.88474800631144412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 مبلغی فروش </a:t>
            </a:r>
            <a:r>
              <a:rPr lang="fa-IR" sz="1440" b="1" i="0" u="none" strike="noStrike" baseline="0" dirty="0">
                <a:effectLst/>
              </a:rPr>
              <a:t>صادراتی</a:t>
            </a:r>
            <a:r>
              <a:rPr lang="fa-IR" dirty="0">
                <a:cs typeface="B Titr" panose="00000700000000000000" pitchFamily="2" charset="-78"/>
              </a:rPr>
              <a:t> تجمعی تا پایان </a:t>
            </a:r>
            <a:r>
              <a:rPr lang="fa-IR" sz="1440" b="1" i="0" u="none" strike="noStrike" baseline="0" dirty="0">
                <a:effectLst/>
              </a:rPr>
              <a:t>آذر</a:t>
            </a:r>
            <a:r>
              <a:rPr lang="fa-IR" dirty="0">
                <a:cs typeface="B Titr" panose="00000700000000000000" pitchFamily="2" charset="-78"/>
              </a:rPr>
              <a:t> 1403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501620301458249E-2"/>
          <c:y val="0.21210592147231672"/>
          <c:w val="0.90467894228739576"/>
          <c:h val="0.51368289854987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</c:v>
                </c:pt>
              </c:strCache>
            </c:strRef>
          </c:tx>
          <c:spPr>
            <a:solidFill>
              <a:srgbClr val="4472C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4962102030398173E-3"/>
                  <c:y val="-3.7420793880668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45-4DB0-B1CF-8848020D2259}"/>
                </c:ext>
              </c:extLst>
            </c:dLbl>
            <c:dLbl>
              <c:idx val="1"/>
              <c:layout>
                <c:manualLayout>
                  <c:x val="-4.3308068020265445E-3"/>
                  <c:y val="-5.1453591585919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38-47A3-9612-EFFD6717CEDC}"/>
                </c:ext>
              </c:extLst>
            </c:dLbl>
            <c:dLbl>
              <c:idx val="2"/>
              <c:layout>
                <c:manualLayout>
                  <c:x val="-1.2992420406079714E-2"/>
                  <c:y val="-5.613119082100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38-47A3-9612-EFFD6717CE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0.8596961238227937</c:v>
                </c:pt>
                <c:pt idx="1">
                  <c:v>0.90901679550061776</c:v>
                </c:pt>
                <c:pt idx="2">
                  <c:v>0.86565870014781299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9F-4DE3-A445-DBD342881C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آذر 1402</c:v>
                </c:pt>
              </c:strCache>
            </c:strRef>
          </c:tx>
          <c:spPr>
            <a:solidFill>
              <a:srgbClr val="FFC1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897726121823894E-2"/>
                  <c:y val="-4.6775992350836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45-4DB0-B1CF-8848020D2259}"/>
                </c:ext>
              </c:extLst>
            </c:dLbl>
            <c:dLbl>
              <c:idx val="1"/>
              <c:layout>
                <c:manualLayout>
                  <c:x val="2.815024421317254E-2"/>
                  <c:y val="-5.613119082100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38-47A3-9612-EFFD6717CEDC}"/>
                </c:ext>
              </c:extLst>
            </c:dLbl>
            <c:dLbl>
              <c:idx val="2"/>
              <c:layout>
                <c:manualLayout>
                  <c:x val="3.0315647614185814E-2"/>
                  <c:y val="-4.6775992350836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38-47A3-9612-EFFD6717CE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1.5045608576208833</c:v>
                </c:pt>
                <c:pt idx="1">
                  <c:v>0.56717480895071593</c:v>
                </c:pt>
                <c:pt idx="2">
                  <c:v>1.2436312521517059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9F-4DE3-A445-DBD342881C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درصد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1125245909689378"/>
              <c:y val="0.376269765619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42135817511393E-3"/>
          <c:y val="0.88007040707636053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مقدار فروش صادراتی ماهیانه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آذر 1403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4646454416212356E-2"/>
                  <c:y val="-5.613119082100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1E-4717-A300-82C778597B2A}"/>
                </c:ext>
              </c:extLst>
            </c:dLbl>
            <c:dLbl>
              <c:idx val="1"/>
              <c:layout>
                <c:manualLayout>
                  <c:x val="-6.4962102030398173E-3"/>
                  <c:y val="-3.2743194645585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E1E-4717-A300-82C778597B2A}"/>
                </c:ext>
              </c:extLst>
            </c:dLbl>
            <c:dLbl>
              <c:idx val="2"/>
              <c:layout>
                <c:manualLayout>
                  <c:x val="-2.5984840812159269E-2"/>
                  <c:y val="-4.209839311575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E1E-4717-A300-82C778597B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38027.315999999999</c:v>
                </c:pt>
                <c:pt idx="1">
                  <c:v>9415.8150000000005</c:v>
                </c:pt>
                <c:pt idx="2">
                  <c:v>47443.131000000001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7B-4578-B424-FB0159CFC8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آذر 1403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488630609119411E-2"/>
                  <c:y val="-0.11226238164200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1E-4717-A300-82C778597B2A}"/>
                </c:ext>
              </c:extLst>
            </c:dLbl>
            <c:dLbl>
              <c:idx val="1"/>
              <c:layout>
                <c:manualLayout>
                  <c:x val="6.4962102030398173E-3"/>
                  <c:y val="-7.9519186996421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1E-4717-A300-82C778597B2A}"/>
                </c:ext>
              </c:extLst>
            </c:dLbl>
            <c:dLbl>
              <c:idx val="2"/>
              <c:layout>
                <c:manualLayout>
                  <c:x val="-1.5157823807093065E-2"/>
                  <c:y val="-0.140327977052508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E1E-4717-A300-82C778597B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73000</c:v>
                </c:pt>
                <c:pt idx="1">
                  <c:v>10000</c:v>
                </c:pt>
                <c:pt idx="2">
                  <c:v>83000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7B-4578-B424-FB0159CFC8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آذر 1402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6300488426345045E-2"/>
                  <c:y val="-5.1453591585919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1E-4717-A300-82C778597B2A}"/>
                </c:ext>
              </c:extLst>
            </c:dLbl>
            <c:dLbl>
              <c:idx val="1"/>
              <c:layout>
                <c:manualLayout>
                  <c:x val="3.0315647614185655E-2"/>
                  <c:y val="-3.2743194645585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1E-4717-A300-82C778597B2A}"/>
                </c:ext>
              </c:extLst>
            </c:dLbl>
            <c:dLbl>
              <c:idx val="2"/>
              <c:layout>
                <c:manualLayout>
                  <c:x val="1.2992420406079635E-2"/>
                  <c:y val="-5.613119082100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1E-4717-A300-82C778597B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Sheet1!$D$2:$D$4</c:f>
              <c:numCache>
                <c:formatCode>#,##0</c:formatCode>
                <c:ptCount val="3"/>
                <c:pt idx="0">
                  <c:v>58656</c:v>
                </c:pt>
                <c:pt idx="1">
                  <c:v>11765</c:v>
                </c:pt>
                <c:pt idx="2">
                  <c:v>70421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7B-4578-B424-FB0159CFC8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10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تن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8.3102214883721243E-2"/>
              <c:y val="0.479176948790969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42135817511393E-3"/>
          <c:y val="0.89410329383315745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مبلغ فروش </a:t>
            </a:r>
            <a:r>
              <a:rPr lang="fa-IR" sz="1440" b="1" i="0" u="none" strike="noStrike" baseline="0" dirty="0">
                <a:effectLst/>
              </a:rPr>
              <a:t>صادراتی</a:t>
            </a:r>
            <a:r>
              <a:rPr lang="fa-IR" dirty="0">
                <a:cs typeface="B Titr" panose="00000700000000000000" pitchFamily="2" charset="-78"/>
              </a:rPr>
              <a:t> ماهیانه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آذر 1403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8.8781539441544169E-2"/>
                  <c:y val="-5.1453591585919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67-4503-93AC-78E048BD5AE6}"/>
                </c:ext>
              </c:extLst>
            </c:dLbl>
            <c:dLbl>
              <c:idx val="1"/>
              <c:layout>
                <c:manualLayout>
                  <c:x val="-1.5157823807092907E-2"/>
                  <c:y val="-2.8065595410501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67-4503-93AC-78E048BD5AE6}"/>
                </c:ext>
              </c:extLst>
            </c:dLbl>
            <c:dLbl>
              <c:idx val="2"/>
              <c:layout>
                <c:manualLayout>
                  <c:x val="-8.2285329238504429E-2"/>
                  <c:y val="-1.4032797705250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A3-4771-A86F-74F5E25764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8636070.3542400002</c:v>
                </c:pt>
                <c:pt idx="1">
                  <c:v>2300016.7620080002</c:v>
                </c:pt>
                <c:pt idx="2">
                  <c:v>10936087.116248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30-4DB7-8B82-49AD303384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آذر 1403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827017005066322E-2"/>
                  <c:y val="-0.121617580112173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67-4503-93AC-78E048BD5AE6}"/>
                </c:ext>
              </c:extLst>
            </c:dLbl>
            <c:dLbl>
              <c:idx val="1"/>
              <c:layout>
                <c:manualLayout>
                  <c:x val="1.2992420406079635E-2"/>
                  <c:y val="-0.130972778582341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67-4503-93AC-78E048BD5AE6}"/>
                </c:ext>
              </c:extLst>
            </c:dLbl>
            <c:dLbl>
              <c:idx val="2"/>
              <c:layout>
                <c:manualLayout>
                  <c:x val="2.5984840812159109E-2"/>
                  <c:y val="-8.8874385466588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467-4503-93AC-78E048BD5A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12668056</c:v>
                </c:pt>
                <c:pt idx="1">
                  <c:v>1972620</c:v>
                </c:pt>
                <c:pt idx="2">
                  <c:v>14640676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30-4DB7-8B82-49AD303384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آذر 1402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547347142127868E-2"/>
                  <c:y val="-7.4841587761337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67-4503-93AC-78E048BD5AE6}"/>
                </c:ext>
              </c:extLst>
            </c:dLbl>
            <c:dLbl>
              <c:idx val="1"/>
              <c:layout>
                <c:manualLayout>
                  <c:x val="5.8465891827358354E-2"/>
                  <c:y val="-8.4196786231505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67-4503-93AC-78E048BD5AE6}"/>
                </c:ext>
              </c:extLst>
            </c:dLbl>
            <c:dLbl>
              <c:idx val="2"/>
              <c:layout>
                <c:manualLayout>
                  <c:x val="9.0946942842557277E-2"/>
                  <c:y val="-5.1453591585919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67-4503-93AC-78E048BD5A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Sheet1!$D$2:$D$4</c:f>
              <c:numCache>
                <c:formatCode>#,##0</c:formatCode>
                <c:ptCount val="3"/>
                <c:pt idx="0">
                  <c:v>8445465</c:v>
                </c:pt>
                <c:pt idx="1">
                  <c:v>1888133</c:v>
                </c:pt>
                <c:pt idx="2">
                  <c:v>10333598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30-4DB7-8B82-49AD303384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10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میلیون ریال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9794146863455802E-2"/>
              <c:y val="0.423045757969966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849376884851505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 مقداری فروش </a:t>
            </a:r>
            <a:r>
              <a:rPr lang="fa-IR" sz="1440" b="1" i="0" u="none" strike="noStrike" baseline="0" dirty="0">
                <a:effectLst/>
              </a:rPr>
              <a:t>صادراتی</a:t>
            </a:r>
            <a:r>
              <a:rPr lang="fa-IR" dirty="0">
                <a:cs typeface="B Titr" panose="00000700000000000000" pitchFamily="2" charset="-78"/>
              </a:rPr>
              <a:t> </a:t>
            </a:r>
            <a:r>
              <a:rPr lang="fa-IR" sz="1440" b="1" i="0" u="none" strike="noStrike" baseline="0" dirty="0">
                <a:effectLst/>
              </a:rPr>
              <a:t>ماهیانه</a:t>
            </a:r>
            <a:r>
              <a:rPr lang="fa-IR" dirty="0">
                <a:cs typeface="B Titr" panose="00000700000000000000" pitchFamily="2" charset="-78"/>
              </a:rPr>
              <a:t> در </a:t>
            </a:r>
            <a:r>
              <a:rPr lang="fa-IR" sz="1440" b="1" i="0" u="none" strike="noStrike" baseline="0" dirty="0">
                <a:effectLst/>
              </a:rPr>
              <a:t>آذر</a:t>
            </a:r>
            <a:r>
              <a:rPr lang="fa-IR" dirty="0">
                <a:cs typeface="B Titr" panose="00000700000000000000" pitchFamily="2" charset="-78"/>
              </a:rPr>
              <a:t> 1403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501620301458249E-2"/>
          <c:y val="0.21210592147231672"/>
          <c:w val="0.90467894228739576"/>
          <c:h val="0.51368289854987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</c:v>
                </c:pt>
              </c:strCache>
            </c:strRef>
          </c:tx>
          <c:spPr>
            <a:solidFill>
              <a:srgbClr val="ED7E3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3308068020265844E-3"/>
                  <c:y val="-5.613119082100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2A-46A9-8445-9476016D28AF}"/>
                </c:ext>
              </c:extLst>
            </c:dLbl>
            <c:dLbl>
              <c:idx val="1"/>
              <c:layout>
                <c:manualLayout>
                  <c:x val="2.1654034010132723E-3"/>
                  <c:y val="-2.338799617541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2A-46A9-8445-9476016D28AF}"/>
                </c:ext>
              </c:extLst>
            </c:dLbl>
            <c:dLbl>
              <c:idx val="2"/>
              <c:layout>
                <c:manualLayout>
                  <c:x val="2.1654034010131929E-3"/>
                  <c:y val="-5.1453591585919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F2A-46A9-8445-9476016D28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0.52092213698630141</c:v>
                </c:pt>
                <c:pt idx="1">
                  <c:v>0.94158150000000007</c:v>
                </c:pt>
                <c:pt idx="2">
                  <c:v>0.57160398795180722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0-4058-ACAA-AE1D8E0712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آذر 1402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8977261218238864E-2"/>
                  <c:y val="-4.2098393115752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2A-46A9-8445-9476016D28AF}"/>
                </c:ext>
              </c:extLst>
            </c:dLbl>
            <c:dLbl>
              <c:idx val="1"/>
              <c:layout>
                <c:manualLayout>
                  <c:x val="3.0315647614185814E-2"/>
                  <c:y val="-3.2743194645585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2A-46A9-8445-9476016D28AF}"/>
                </c:ext>
              </c:extLst>
            </c:dLbl>
            <c:dLbl>
              <c:idx val="2"/>
              <c:layout>
                <c:manualLayout>
                  <c:x val="2.8150244213172384E-2"/>
                  <c:y val="-5.1453591585919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2A-46A9-8445-9476016D28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0.6483107610474631</c:v>
                </c:pt>
                <c:pt idx="1">
                  <c:v>0.8003242668933277</c:v>
                </c:pt>
                <c:pt idx="2">
                  <c:v>0.67370714701580492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40-4058-ACAA-AE1D8E0712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درصد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8.7433021685747805E-2"/>
              <c:y val="0.362236967913879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42135817511393E-3"/>
          <c:y val="0.88474800631144412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 مبلغی فروش </a:t>
            </a:r>
            <a:r>
              <a:rPr lang="fa-IR" sz="1440" b="1" i="0" u="none" strike="noStrike" baseline="0" dirty="0">
                <a:effectLst/>
              </a:rPr>
              <a:t>صادراتی</a:t>
            </a:r>
            <a:r>
              <a:rPr lang="fa-IR" dirty="0">
                <a:cs typeface="B Titr" panose="00000700000000000000" pitchFamily="2" charset="-78"/>
              </a:rPr>
              <a:t> </a:t>
            </a:r>
            <a:r>
              <a:rPr lang="fa-IR" sz="1440" b="1" i="0" u="none" strike="noStrike" baseline="0" dirty="0">
                <a:effectLst/>
              </a:rPr>
              <a:t>ماهیانه</a:t>
            </a:r>
            <a:r>
              <a:rPr lang="fa-IR" dirty="0">
                <a:cs typeface="B Titr" panose="00000700000000000000" pitchFamily="2" charset="-78"/>
              </a:rPr>
              <a:t> در </a:t>
            </a:r>
            <a:r>
              <a:rPr lang="fa-IR" sz="1440" b="1" i="0" u="none" strike="noStrike" baseline="0" dirty="0">
                <a:effectLst/>
              </a:rPr>
              <a:t>آذر</a:t>
            </a:r>
            <a:r>
              <a:rPr lang="fa-IR" dirty="0">
                <a:cs typeface="B Titr" panose="00000700000000000000" pitchFamily="2" charset="-78"/>
              </a:rPr>
              <a:t> 1403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501620301458249E-2"/>
          <c:y val="0.21210592147231672"/>
          <c:w val="0.90467894228739576"/>
          <c:h val="0.51368289854987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</c:v>
                </c:pt>
              </c:strCache>
            </c:strRef>
          </c:tx>
          <c:spPr>
            <a:solidFill>
              <a:srgbClr val="FFC1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654034010132328E-3"/>
                  <c:y val="-4.209839311575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29-4E44-AC7D-5C92448D5AB0}"/>
                </c:ext>
              </c:extLst>
            </c:dLbl>
            <c:dLbl>
              <c:idx val="1"/>
              <c:layout>
                <c:manualLayout>
                  <c:x val="6.4962102030398173E-3"/>
                  <c:y val="-3.7420793880668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29-4E44-AC7D-5C92448D5AB0}"/>
                </c:ext>
              </c:extLst>
            </c:dLbl>
            <c:dLbl>
              <c:idx val="2"/>
              <c:layout>
                <c:manualLayout>
                  <c:x val="6.4962102030397375E-3"/>
                  <c:y val="-4.6775992350836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29-4E44-AC7D-5C92448D5A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0.68172025401845404</c:v>
                </c:pt>
                <c:pt idx="1">
                  <c:v>1.1659705173870285</c:v>
                </c:pt>
                <c:pt idx="2">
                  <c:v>0.74696599502973771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9F-4DE3-A445-DBD342881C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آذر 1402</c:v>
                </c:pt>
              </c:strCache>
            </c:strRef>
          </c:tx>
          <c:spPr>
            <a:solidFill>
              <a:srgbClr val="70AD4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481051015199047E-2"/>
                  <c:y val="-6.5486389291170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29-4E44-AC7D-5C92448D5AB0}"/>
                </c:ext>
              </c:extLst>
            </c:dLbl>
            <c:dLbl>
              <c:idx val="1"/>
              <c:layout>
                <c:manualLayout>
                  <c:x val="1.7323227208106178E-2"/>
                  <c:y val="-4.209839311575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29-4E44-AC7D-5C92448D5AB0}"/>
                </c:ext>
              </c:extLst>
            </c:dLbl>
            <c:dLbl>
              <c:idx val="2"/>
              <c:layout>
                <c:manualLayout>
                  <c:x val="2.1654034010132724E-2"/>
                  <c:y val="-3.7420793880668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29-4E44-AC7D-5C92448D5A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1.0225689591088236</c:v>
                </c:pt>
                <c:pt idx="1">
                  <c:v>1.2181434051563105</c:v>
                </c:pt>
                <c:pt idx="2">
                  <c:v>1.0583039050143039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9F-4DE3-A445-DBD342881C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درصد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8.9598425086761066E-2"/>
              <c:y val="0.362236967913879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42135817511393E-3"/>
          <c:y val="0.88942560554652761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قیر فله صادراتی</a:t>
            </a:r>
            <a:endParaRPr lang="en-US" dirty="0">
              <a:cs typeface="B Titr" panose="00000700000000000000" pitchFamily="2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1403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139.22976965284124</c:v>
                </c:pt>
                <c:pt idx="1">
                  <c:v>146.58497038969153</c:v>
                </c:pt>
                <c:pt idx="2">
                  <c:v>152.88137269561005</c:v>
                </c:pt>
                <c:pt idx="3">
                  <c:v>163.36302287061281</c:v>
                </c:pt>
                <c:pt idx="4">
                  <c:v>163.69200000000001</c:v>
                </c:pt>
                <c:pt idx="5">
                  <c:v>157.52947316789724</c:v>
                </c:pt>
                <c:pt idx="6">
                  <c:v>166.9</c:v>
                </c:pt>
                <c:pt idx="7">
                  <c:v>192.08153937460466</c:v>
                </c:pt>
                <c:pt idx="8">
                  <c:v>227.10175901554558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1F-47F5-BA2C-B6F7D94E87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1403</c:v>
                </c:pt>
              </c:strCache>
            </c:strRef>
          </c:tx>
          <c:spPr>
            <a:ln w="38100" cap="rnd">
              <a:solidFill>
                <a:schemeClr val="accent2">
                  <a:alpha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Sheet1!$C$2:$C$13</c:f>
              <c:numCache>
                <c:formatCode>#,##0</c:formatCode>
                <c:ptCount val="12"/>
                <c:pt idx="0">
                  <c:v>139.22976965284124</c:v>
                </c:pt>
                <c:pt idx="1">
                  <c:v>146.58497038969153</c:v>
                </c:pt>
                <c:pt idx="2">
                  <c:v>152.88137269561005</c:v>
                </c:pt>
                <c:pt idx="3">
                  <c:v>163.36302287061281</c:v>
                </c:pt>
                <c:pt idx="4">
                  <c:v>163.69200000000001</c:v>
                </c:pt>
                <c:pt idx="5">
                  <c:v>157.52947316789724</c:v>
                </c:pt>
                <c:pt idx="6">
                  <c:v>171.65</c:v>
                </c:pt>
                <c:pt idx="7">
                  <c:v>173.23099999999999</c:v>
                </c:pt>
                <c:pt idx="8">
                  <c:v>173.53501369863014</c:v>
                </c:pt>
                <c:pt idx="9">
                  <c:v>173.4327638888889</c:v>
                </c:pt>
                <c:pt idx="10">
                  <c:v>173.5046341127923</c:v>
                </c:pt>
                <c:pt idx="11">
                  <c:v>173.50280336259323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1F-47F5-BA2C-B6F7D94E87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1402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Sheet1!$D$2:$D$13</c:f>
              <c:numCache>
                <c:formatCode>#,##0</c:formatCode>
                <c:ptCount val="12"/>
                <c:pt idx="0">
                  <c:v>191.89</c:v>
                </c:pt>
                <c:pt idx="1">
                  <c:v>178</c:v>
                </c:pt>
                <c:pt idx="2">
                  <c:v>133</c:v>
                </c:pt>
                <c:pt idx="3">
                  <c:v>132</c:v>
                </c:pt>
                <c:pt idx="4">
                  <c:v>150.6</c:v>
                </c:pt>
                <c:pt idx="5">
                  <c:v>158.5</c:v>
                </c:pt>
                <c:pt idx="6">
                  <c:v>152.6</c:v>
                </c:pt>
                <c:pt idx="7">
                  <c:v>156.30000000000001</c:v>
                </c:pt>
                <c:pt idx="8">
                  <c:v>144.1</c:v>
                </c:pt>
                <c:pt idx="9">
                  <c:v>134.13</c:v>
                </c:pt>
                <c:pt idx="10">
                  <c:v>138.4</c:v>
                </c:pt>
                <c:pt idx="11">
                  <c:v>140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1F-47F5-BA2C-B6F7D94E8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5267088"/>
        <c:axId val="1415268336"/>
      </c:lineChart>
      <c:catAx>
        <c:axId val="141526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8336"/>
        <c:crosses val="autoZero"/>
        <c:auto val="1"/>
        <c:lblAlgn val="ctr"/>
        <c:lblOffset val="100"/>
        <c:noMultiLvlLbl val="0"/>
      </c:catAx>
      <c:valAx>
        <c:axId val="141526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تن / میلیون ریال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0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706635638465796"/>
          <c:y val="0.33252392143407217"/>
          <c:w val="0.17741411202006052"/>
          <c:h val="0.359366246183503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قیر بشکه صادراتی</a:t>
            </a:r>
            <a:endParaRPr lang="en-US" dirty="0">
              <a:cs typeface="B Titr" panose="00000700000000000000" pitchFamily="2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1403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Sheet1!$A$2:$A$14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165.58023581889518</c:v>
                </c:pt>
                <c:pt idx="1">
                  <c:v>167.36251931900878</c:v>
                </c:pt>
                <c:pt idx="2">
                  <c:v>176.27096473421111</c:v>
                </c:pt>
                <c:pt idx="3">
                  <c:v>182.6324979174112</c:v>
                </c:pt>
                <c:pt idx="4">
                  <c:v>186.8</c:v>
                </c:pt>
                <c:pt idx="5">
                  <c:v>185.15285963813506</c:v>
                </c:pt>
                <c:pt idx="6">
                  <c:v>187.31220028948061</c:v>
                </c:pt>
                <c:pt idx="7">
                  <c:v>216.51477278867574</c:v>
                </c:pt>
                <c:pt idx="8">
                  <c:v>244.27166018108895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3F-484E-8CCE-12A3DDD8BB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1403</c:v>
                </c:pt>
              </c:strCache>
            </c:strRef>
          </c:tx>
          <c:spPr>
            <a:ln w="38100" cap="rnd">
              <a:solidFill>
                <a:schemeClr val="accent2">
                  <a:alpha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Sheet1!$A$2:$A$14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Sheet1!$C$2:$C$14</c:f>
              <c:numCache>
                <c:formatCode>#,##0</c:formatCode>
                <c:ptCount val="13"/>
                <c:pt idx="0">
                  <c:v>165.58023581889518</c:v>
                </c:pt>
                <c:pt idx="1">
                  <c:v>167.36251931900878</c:v>
                </c:pt>
                <c:pt idx="2">
                  <c:v>176.27096473421111</c:v>
                </c:pt>
                <c:pt idx="3">
                  <c:v>182.6324979174112</c:v>
                </c:pt>
                <c:pt idx="4">
                  <c:v>186.8</c:v>
                </c:pt>
                <c:pt idx="5">
                  <c:v>185.15285963813506</c:v>
                </c:pt>
                <c:pt idx="6">
                  <c:v>197.262</c:v>
                </c:pt>
                <c:pt idx="7">
                  <c:v>197.262</c:v>
                </c:pt>
                <c:pt idx="8">
                  <c:v>197.262</c:v>
                </c:pt>
                <c:pt idx="9">
                  <c:v>197.262</c:v>
                </c:pt>
                <c:pt idx="10">
                  <c:v>197.262</c:v>
                </c:pt>
                <c:pt idx="11">
                  <c:v>197.262</c:v>
                </c:pt>
                <c:pt idx="12">
                  <c:v>197.262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3F-484E-8CCE-12A3DDD8BB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1402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Sheet1!$A$2:$A$14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Sheet1!$D$2:$D$14</c:f>
              <c:numCache>
                <c:formatCode>#,##0</c:formatCode>
                <c:ptCount val="13"/>
                <c:pt idx="0">
                  <c:v>201</c:v>
                </c:pt>
                <c:pt idx="1">
                  <c:v>202</c:v>
                </c:pt>
                <c:pt idx="2">
                  <c:v>168</c:v>
                </c:pt>
                <c:pt idx="3">
                  <c:v>158</c:v>
                </c:pt>
                <c:pt idx="4">
                  <c:v>175.1</c:v>
                </c:pt>
                <c:pt idx="5">
                  <c:v>187.7</c:v>
                </c:pt>
                <c:pt idx="6">
                  <c:v>184.4</c:v>
                </c:pt>
                <c:pt idx="7">
                  <c:v>169</c:v>
                </c:pt>
                <c:pt idx="8">
                  <c:v>161.69999999999999</c:v>
                </c:pt>
                <c:pt idx="9">
                  <c:v>155.4</c:v>
                </c:pt>
                <c:pt idx="10">
                  <c:v>155.69999999999999</c:v>
                </c:pt>
                <c:pt idx="11">
                  <c:v>163.69999999999999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3F-484E-8CCE-12A3DDD8BB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5267088"/>
        <c:axId val="1415268336"/>
      </c:lineChart>
      <c:catAx>
        <c:axId val="141526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8336"/>
        <c:crosses val="autoZero"/>
        <c:auto val="1"/>
        <c:lblAlgn val="ctr"/>
        <c:lblOffset val="100"/>
        <c:noMultiLvlLbl val="0"/>
      </c:catAx>
      <c:valAx>
        <c:axId val="141526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sz="1000" b="1" i="0" baseline="0" dirty="0">
                    <a:effectLst/>
                  </a:rPr>
                  <a:t>تن / میلیون ریال</a:t>
                </a:r>
                <a:endParaRPr lang="en-US" sz="10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0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706635638465796"/>
          <c:y val="0.33252392143407217"/>
          <c:w val="0.17741411202006052"/>
          <c:h val="0.359366246183503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مقدار فروش داخلی تجمعی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آذر 1403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654034010133122E-3"/>
                  <c:y val="-7.016398852625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84-4C2D-BBCA-9CFD8652D4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317659.39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7B-4578-B424-FB0159CFC8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آذر 1403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1142664619252173E-2"/>
                  <c:y val="-9.8229583936755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84-4C2D-BBCA-9CFD8652D4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313339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7B-4578-B424-FB0159CFC8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آذر 1402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9804278223305264E-2"/>
                  <c:y val="-7.9519186996421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84-4C2D-BBCA-9CFD8652D4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228977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7B-4578-B424-FB0159CFC8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تن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0219940193945124"/>
              <c:y val="0.362236967913879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42135817511393E-3"/>
          <c:y val="0.89410329383315745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مبلغ فروش داخلی </a:t>
            </a:r>
            <a:r>
              <a:rPr lang="fa-IR" sz="1440" b="1" i="0" u="none" strike="noStrike" baseline="0" dirty="0">
                <a:effectLst/>
              </a:rPr>
              <a:t>تجمعی</a:t>
            </a:r>
            <a:endParaRPr lang="fa-IR" dirty="0"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3867439459924521"/>
          <c:y val="3.2743194645585304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آذر 1403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827017005066322E-2"/>
                  <c:y val="-9.3551984701672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F1-448E-A6EB-FEE758B469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26075900.037131999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30-4DB7-8B82-49AD303384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آذر 1403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15024421317254E-2"/>
                  <c:y val="-8.8874385466588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F1-448E-A6EB-FEE758B469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27065285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30-4DB7-8B82-49AD303384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آذر 1402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7127505431411438E-2"/>
                  <c:y val="-9.3551984701672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F1-448E-A6EB-FEE758B469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22261625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30-4DB7-8B82-49AD303384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میلیون ریال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805453679293185"/>
              <c:y val="0.366914567148962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978337190818056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92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</a:t>
            </a:r>
            <a:r>
              <a:rPr lang="fa-IR" baseline="0" dirty="0">
                <a:cs typeface="B Titr" panose="00000700000000000000" pitchFamily="2" charset="-78"/>
              </a:rPr>
              <a:t> تولید در </a:t>
            </a:r>
            <a:r>
              <a:rPr lang="fa-IR" sz="2000" b="1" i="0" u="none" strike="noStrike" kern="1200" spc="0" baseline="0" dirty="0">
                <a:solidFill>
                  <a:prstClr val="black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آذر</a:t>
            </a:r>
            <a:r>
              <a:rPr lang="fa-IR" baseline="0" dirty="0">
                <a:cs typeface="B Titr" panose="00000700000000000000" pitchFamily="2" charset="-78"/>
              </a:rPr>
              <a:t> 1403</a:t>
            </a:r>
            <a:endParaRPr lang="en-US" dirty="0"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3373253154747507"/>
          <c:y val="2.444657384155001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92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403529321695241E-2"/>
          <c:y val="0.26304513453507816"/>
          <c:w val="0.83685477017293131"/>
          <c:h val="0.46972147460193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 ماهیانه</c:v>
                </c:pt>
              </c:strCache>
            </c:strRef>
          </c:tx>
          <c:spPr>
            <a:solidFill>
              <a:srgbClr val="D8722C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0535675705976194E-2"/>
                  <c:y val="-5.3782462451409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D2-4620-8F68-D00FB21014D8}"/>
                </c:ext>
              </c:extLst>
            </c:dLbl>
            <c:dLbl>
              <c:idx val="1"/>
              <c:layout>
                <c:manualLayout>
                  <c:x val="-7.525482647125852E-3"/>
                  <c:y val="-4.4003832914790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7C-4CFF-8D37-D04BD747B5A0}"/>
                </c:ext>
              </c:extLst>
            </c:dLbl>
            <c:dLbl>
              <c:idx val="2"/>
              <c:layout>
                <c:manualLayout>
                  <c:x val="0"/>
                  <c:y val="-5.867177721971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30-4C7E-AF49-2588AE530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سایت اصفهان</c:v>
                </c:pt>
                <c:pt idx="1">
                  <c:v>سایت بندرعباس</c:v>
                </c:pt>
                <c:pt idx="2">
                  <c:v>مجموع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0.53</c:v>
                </c:pt>
                <c:pt idx="1">
                  <c:v>1.03</c:v>
                </c:pt>
                <c:pt idx="2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21-4698-A1F5-D17325FD25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آذر 1402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556061823676846E-2"/>
                  <c:y val="-8.3118351061270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7C-4CFF-8D37-D04BD747B5A0}"/>
                </c:ext>
              </c:extLst>
            </c:dLbl>
            <c:dLbl>
              <c:idx val="1"/>
              <c:layout>
                <c:manualLayout>
                  <c:x val="1.2040772235401308E-2"/>
                  <c:y val="-7.8229036292960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17C-4CFF-8D37-D04BD747B5A0}"/>
                </c:ext>
              </c:extLst>
            </c:dLbl>
            <c:dLbl>
              <c:idx val="2"/>
              <c:layout>
                <c:manualLayout>
                  <c:x val="1.9566254882527216E-2"/>
                  <c:y val="-0.127122183976060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17C-4CFF-8D37-D04BD747B5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سایت اصفهان</c:v>
                </c:pt>
                <c:pt idx="1">
                  <c:v>سایت بندرعباس</c:v>
                </c:pt>
                <c:pt idx="2">
                  <c:v>مجموع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0.66</c:v>
                </c:pt>
                <c:pt idx="1">
                  <c:v>1.47</c:v>
                </c:pt>
                <c:pt idx="2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21-4698-A1F5-D17325FD25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نسبت به ظرفیت اسمی ماهیانه</c:v>
                </c:pt>
              </c:strCache>
            </c:strRef>
          </c:tx>
          <c:spPr>
            <a:solidFill>
              <a:srgbClr val="FFC1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586641000227898E-2"/>
                  <c:y val="-3.9114518146480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7C-4CFF-8D37-D04BD747B5A0}"/>
                </c:ext>
              </c:extLst>
            </c:dLbl>
            <c:dLbl>
              <c:idx val="1"/>
              <c:layout>
                <c:manualLayout>
                  <c:x val="2.1071351411952387E-2"/>
                  <c:y val="-1.4667944304930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7C-4CFF-8D37-D04BD747B5A0}"/>
                </c:ext>
              </c:extLst>
            </c:dLbl>
            <c:dLbl>
              <c:idx val="2"/>
              <c:layout>
                <c:manualLayout>
                  <c:x val="3.1607027117928579E-2"/>
                  <c:y val="-8.8007665829580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7C-4CFF-8D37-D04BD747B5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سایت اصفهان</c:v>
                </c:pt>
                <c:pt idx="1">
                  <c:v>سایت بندرعباس</c:v>
                </c:pt>
                <c:pt idx="2">
                  <c:v>مجموع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0.44</c:v>
                </c:pt>
                <c:pt idx="1">
                  <c:v>0.94</c:v>
                </c:pt>
                <c:pt idx="2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21-4698-A1F5-D17325FD25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lang="fa-IR" sz="1200" b="1" i="0" u="none" strike="noStrike" kern="1200" baseline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sz="1200" b="1" i="0" u="none" strike="noStrike" kern="1200" baseline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rPr>
                  <a:t>درصد (%)</a:t>
                </a:r>
              </a:p>
            </c:rich>
          </c:tx>
          <c:layout>
            <c:manualLayout>
              <c:xMode val="edge"/>
              <c:yMode val="edge"/>
              <c:x val="2.0858978736304365E-2"/>
              <c:y val="0.372015641187433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lang="fa-IR" sz="1200" b="1" i="0" u="none" strike="noStrike" kern="1200" baseline="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21506691694724"/>
          <c:y val="0.21334621237874404"/>
          <c:w val="0.21645151676534183"/>
          <c:h val="0.563105846734996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 مقداری فروش داخلی تجمعی تا پایان </a:t>
            </a:r>
            <a:r>
              <a:rPr lang="fa-IR" sz="1440" b="1" i="0" u="none" strike="noStrike" baseline="0" dirty="0">
                <a:effectLst/>
              </a:rPr>
              <a:t>آذر</a:t>
            </a:r>
            <a:r>
              <a:rPr lang="fa-IR" dirty="0">
                <a:cs typeface="B Titr" panose="00000700000000000000" pitchFamily="2" charset="-78"/>
              </a:rPr>
              <a:t> 1403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501620301458249E-2"/>
          <c:y val="0.21210592147231672"/>
          <c:w val="0.90467894228739576"/>
          <c:h val="0.51368289854987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819437411145995E-2"/>
                  <c:y val="-7.0163988526254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74-49E7-847A-747E18E648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1.0137882293618095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0-4058-ACAA-AE1D8E0712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آذر 1402</c:v>
                </c:pt>
              </c:strCache>
            </c:strRef>
          </c:tx>
          <c:spPr>
            <a:solidFill>
              <a:srgbClr val="4472C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481051015199165E-2"/>
                  <c:y val="-0.107584782406923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74-49E7-847A-747E18E648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1.3872982439284296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40-4058-ACAA-AE1D8E0712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درصد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957031917364114"/>
              <c:y val="0.394980162559464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42135817511393E-3"/>
          <c:y val="0.87071520860619334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 مبلغی فروش داخلی تجمعی تا پایان </a:t>
            </a:r>
            <a:r>
              <a:rPr lang="fa-IR" sz="1440" b="1" i="0" u="none" strike="noStrike" baseline="0" dirty="0">
                <a:effectLst/>
              </a:rPr>
              <a:t>آذر</a:t>
            </a:r>
            <a:r>
              <a:rPr lang="fa-IR" dirty="0">
                <a:cs typeface="B Titr" panose="00000700000000000000" pitchFamily="2" charset="-78"/>
              </a:rPr>
              <a:t> 1403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501620301458249E-2"/>
          <c:y val="0.21210592147231672"/>
          <c:w val="0.90467894228739576"/>
          <c:h val="0.51368289854987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</c:v>
                </c:pt>
              </c:strCache>
            </c:strRef>
          </c:tx>
          <c:spPr>
            <a:solidFill>
              <a:srgbClr val="4472C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15024421317254E-2"/>
                  <c:y val="-8.8874385466588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B5-48FA-813C-19E3A85082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0.96344450232583911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9F-4DE3-A445-DBD342881C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آذر 1402</c:v>
                </c:pt>
              </c:strCache>
            </c:strRef>
          </c:tx>
          <c:spPr>
            <a:solidFill>
              <a:srgbClr val="FFC1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9804278223305264E-2"/>
                  <c:y val="-9.822958393675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B5-48FA-813C-19E3A85082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1.1713385719655236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9F-4DE3-A445-DBD342881C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درصد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9786859513742469"/>
              <c:y val="0.38562496408929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134067797245948E-3"/>
          <c:y val="0.88474800631144412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مقدار فروش داخلی ماهیانه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آذر 1403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3308068020265844E-3"/>
                  <c:y val="-5.6131190821003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9F-4076-9F25-0607D79A4A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18608.63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7B-4578-B424-FB0159CFC8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آذر 1403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819437411145995E-2"/>
                  <c:y val="-7.0163988526254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9F-4076-9F25-0607D79A4A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18000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7B-4578-B424-FB0159CFC8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آذر 1402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15024421317246E-2"/>
                  <c:y val="-4.6775992350836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9F-4076-9F25-0607D79A4A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23484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7B-4578-B424-FB0159CFC8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10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تن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8271077133033178"/>
              <c:y val="0.451111353380467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42135817511393E-3"/>
          <c:y val="0.89410329383315745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مبلغ فروش داخلی ماهیانه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آذر 1403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4962102030398173E-3"/>
                  <c:y val="-0.107584782406923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36-415F-A44E-A99B568CF2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1666438.41032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30-4DB7-8B82-49AD303384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آذر 1403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1142664619252096E-2"/>
                  <c:y val="-0.112262381642006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36-415F-A44E-A99B568CF2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1796654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30-4DB7-8B82-49AD303384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آذر 1402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4962102030398178E-2"/>
                  <c:y val="-0.112262381642006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36-415F-A44E-A99B568CF2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2486788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30-4DB7-8B82-49AD303384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10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میلیون ریال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8920698153337159"/>
              <c:y val="0.348204170208628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252640180082067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 مقداری فروش داخلی </a:t>
            </a:r>
            <a:r>
              <a:rPr lang="fa-IR" sz="1440" b="1" i="0" u="none" strike="noStrike" baseline="0" dirty="0">
                <a:effectLst/>
              </a:rPr>
              <a:t>ماهیانه</a:t>
            </a:r>
            <a:r>
              <a:rPr lang="fa-IR" dirty="0">
                <a:cs typeface="B Titr" panose="00000700000000000000" pitchFamily="2" charset="-78"/>
              </a:rPr>
              <a:t> در </a:t>
            </a:r>
            <a:r>
              <a:rPr lang="fa-IR" sz="1440" b="1" i="0" u="none" strike="noStrike" baseline="0" dirty="0">
                <a:effectLst/>
              </a:rPr>
              <a:t>آذر</a:t>
            </a:r>
            <a:r>
              <a:rPr lang="fa-IR" dirty="0">
                <a:cs typeface="B Titr" panose="00000700000000000000" pitchFamily="2" charset="-78"/>
              </a:rPr>
              <a:t> 1403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501620301458249E-2"/>
          <c:y val="0.21210592147231672"/>
          <c:w val="0.90467894228739576"/>
          <c:h val="0.51368289854987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</c:v>
                </c:pt>
              </c:strCache>
            </c:strRef>
          </c:tx>
          <c:spPr>
            <a:solidFill>
              <a:srgbClr val="ED7E3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1654034010133516E-3"/>
                  <c:y val="-7.9519186996421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18-464F-B761-C4210F1FD9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1.0338127777777779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0-4058-ACAA-AE1D8E0712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آذر 1402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15024421317262E-2"/>
                  <c:y val="-0.107584782406923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18-464F-B761-C4210F1FD9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0.79239609947198097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40-4058-ACAA-AE1D8E0712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1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درصد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7621456112729197"/>
              <c:y val="0.38562496408929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42135817511393E-3"/>
          <c:y val="0.85668241090094244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 مبلغی فروش داخلی </a:t>
            </a:r>
            <a:r>
              <a:rPr lang="fa-IR" sz="1440" b="1" i="0" u="none" strike="noStrike" baseline="0" dirty="0">
                <a:effectLst/>
              </a:rPr>
              <a:t>ماهیانه</a:t>
            </a:r>
            <a:r>
              <a:rPr lang="fa-IR" dirty="0">
                <a:cs typeface="B Titr" panose="00000700000000000000" pitchFamily="2" charset="-78"/>
              </a:rPr>
              <a:t> در </a:t>
            </a:r>
            <a:r>
              <a:rPr lang="fa-IR" sz="1440" b="1" i="0" u="none" strike="noStrike" baseline="0" dirty="0">
                <a:effectLst/>
              </a:rPr>
              <a:t>آذر</a:t>
            </a:r>
            <a:r>
              <a:rPr lang="fa-IR" dirty="0">
                <a:cs typeface="B Titr" panose="00000700000000000000" pitchFamily="2" charset="-78"/>
              </a:rPr>
              <a:t> 1403</a:t>
            </a:r>
          </a:p>
        </c:rich>
      </c:tx>
      <c:layout>
        <c:manualLayout>
          <c:xMode val="edge"/>
          <c:yMode val="edge"/>
          <c:x val="0.20073579384541201"/>
          <c:y val="2.806559541050169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501620301458249E-2"/>
          <c:y val="0.21210592147231672"/>
          <c:w val="0.90467894228739576"/>
          <c:h val="0.51368289854987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</c:v>
                </c:pt>
              </c:strCache>
            </c:strRef>
          </c:tx>
          <c:spPr>
            <a:solidFill>
              <a:srgbClr val="FFC1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3308068020265445E-3"/>
                  <c:y val="-8.4196786231505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51-4F3B-A8EE-7DDE913BC7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0.92752327956300995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9F-4DE3-A445-DBD342881C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آذر 1402</c:v>
                </c:pt>
              </c:strCache>
            </c:strRef>
          </c:tx>
          <c:spPr>
            <a:solidFill>
              <a:srgbClr val="70AD4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323227208106258E-2"/>
                  <c:y val="-9.3551984701672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51-4F3B-A8EE-7DDE913BC7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0.67011679737878738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9F-4DE3-A445-DBD342881C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1"/>
        <c:tickMarkSkip val="1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درصد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9137238493438485"/>
              <c:y val="0.38562496408929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788101807378675E-3"/>
          <c:y val="0.84264961319569165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فروش قیر داخلی</a:t>
            </a:r>
            <a:endParaRPr lang="en-US" dirty="0">
              <a:cs typeface="B Titr" panose="00000700000000000000" pitchFamily="2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1403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Sheet1!$B$2:$B$13</c:f>
              <c:numCache>
                <c:formatCode>_(* #,##0_);_(* \(#,##0\);_(* "-"??_);_(@_)</c:formatCode>
                <c:ptCount val="12"/>
                <c:pt idx="0">
                  <c:v>101.24050292643088</c:v>
                </c:pt>
                <c:pt idx="1">
                  <c:v>87.290390966702134</c:v>
                </c:pt>
                <c:pt idx="2">
                  <c:v>85.386588694430444</c:v>
                </c:pt>
                <c:pt idx="3">
                  <c:v>75.361885549382308</c:v>
                </c:pt>
                <c:pt idx="4">
                  <c:v>76.03</c:v>
                </c:pt>
                <c:pt idx="5">
                  <c:v>85.831115318621215</c:v>
                </c:pt>
                <c:pt idx="6">
                  <c:v>79.970344897213849</c:v>
                </c:pt>
                <c:pt idx="7">
                  <c:v>79.045196425796647</c:v>
                </c:pt>
                <c:pt idx="8" formatCode="General">
                  <c:v>89.551912758757638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1F-47F5-BA2C-B6F7D94E87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1403</c:v>
                </c:pt>
              </c:strCache>
            </c:strRef>
          </c:tx>
          <c:spPr>
            <a:ln w="38100" cap="rnd">
              <a:solidFill>
                <a:schemeClr val="accent2">
                  <a:alpha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101.24050292643088</c:v>
                </c:pt>
                <c:pt idx="1">
                  <c:v>87.290390966702134</c:v>
                </c:pt>
                <c:pt idx="2">
                  <c:v>85.386588694430444</c:v>
                </c:pt>
                <c:pt idx="3">
                  <c:v>75.361885549382308</c:v>
                </c:pt>
                <c:pt idx="4">
                  <c:v>76.03</c:v>
                </c:pt>
                <c:pt idx="5">
                  <c:v>85.831115318621215</c:v>
                </c:pt>
                <c:pt idx="6">
                  <c:v>93.838999999999999</c:v>
                </c:pt>
                <c:pt idx="7">
                  <c:v>99.813999999999993</c:v>
                </c:pt>
                <c:pt idx="8">
                  <c:v>99.814085374666661</c:v>
                </c:pt>
                <c:pt idx="9">
                  <c:v>99.814412076421064</c:v>
                </c:pt>
                <c:pt idx="10">
                  <c:v>99.814412076421064</c:v>
                </c:pt>
                <c:pt idx="11">
                  <c:v>99.817691054498695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1F-47F5-BA2C-B6F7D94E87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1402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87.186999999999998</c:v>
                </c:pt>
                <c:pt idx="1">
                  <c:v>92</c:v>
                </c:pt>
                <c:pt idx="2">
                  <c:v>88.4</c:v>
                </c:pt>
                <c:pt idx="3">
                  <c:v>98</c:v>
                </c:pt>
                <c:pt idx="4">
                  <c:v>94.1</c:v>
                </c:pt>
                <c:pt idx="5">
                  <c:v>107</c:v>
                </c:pt>
                <c:pt idx="6">
                  <c:v>94.47</c:v>
                </c:pt>
                <c:pt idx="7">
                  <c:v>103.6</c:v>
                </c:pt>
                <c:pt idx="8">
                  <c:v>105.8</c:v>
                </c:pt>
                <c:pt idx="9">
                  <c:v>91.1</c:v>
                </c:pt>
                <c:pt idx="10">
                  <c:v>97.6</c:v>
                </c:pt>
                <c:pt idx="11">
                  <c:v>94.9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1F-47F5-BA2C-B6F7D94E8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5267088"/>
        <c:axId val="1415268336"/>
      </c:lineChart>
      <c:catAx>
        <c:axId val="141526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8336"/>
        <c:crosses val="autoZero"/>
        <c:auto val="1"/>
        <c:lblAlgn val="ctr"/>
        <c:lblOffset val="100"/>
        <c:noMultiLvlLbl val="0"/>
      </c:catAx>
      <c:valAx>
        <c:axId val="141526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تن / میلیون ریال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0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868892718279456"/>
          <c:y val="0.33252392143407217"/>
          <c:w val="8.2389299749972153E-2"/>
          <c:h val="0.163910573276174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میانگین </a:t>
            </a:r>
            <a:r>
              <a:rPr lang="fa-IR" sz="1200" b="1" i="0" u="none" strike="noStrike" baseline="0" dirty="0">
                <a:effectLst/>
              </a:rPr>
              <a:t>نرخ خرید</a:t>
            </a:r>
            <a:r>
              <a:rPr lang="fa-IR" dirty="0">
                <a:cs typeface="B Titr" panose="00000700000000000000" pitchFamily="2" charset="-78"/>
              </a:rPr>
              <a:t> کل</a:t>
            </a:r>
            <a:r>
              <a:rPr lang="fa-IR" baseline="0" dirty="0">
                <a:cs typeface="B Titr" panose="00000700000000000000" pitchFamily="2" charset="-78"/>
              </a:rPr>
              <a:t> خوراک</a:t>
            </a:r>
            <a:endParaRPr lang="en-US" dirty="0">
              <a:cs typeface="B Titr" panose="00000700000000000000" pitchFamily="2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1403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101</c:v>
                </c:pt>
                <c:pt idx="1">
                  <c:v>116.7</c:v>
                </c:pt>
                <c:pt idx="2">
                  <c:v>110.29</c:v>
                </c:pt>
                <c:pt idx="3">
                  <c:v>104.35</c:v>
                </c:pt>
                <c:pt idx="4">
                  <c:v>96.421999999999997</c:v>
                </c:pt>
                <c:pt idx="5">
                  <c:v>94.262</c:v>
                </c:pt>
                <c:pt idx="6">
                  <c:v>119.648</c:v>
                </c:pt>
                <c:pt idx="7">
                  <c:v>145.72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47-49B0-9253-52B12B20D2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1403</c:v>
                </c:pt>
              </c:strCache>
            </c:strRef>
          </c:tx>
          <c:spPr>
            <a:ln w="28575" cap="rnd">
              <a:solidFill>
                <a:schemeClr val="tx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Sheet1!$C$2:$C$13</c:f>
              <c:numCache>
                <c:formatCode>#,##0</c:formatCode>
                <c:ptCount val="12"/>
                <c:pt idx="0">
                  <c:v>101</c:v>
                </c:pt>
                <c:pt idx="1">
                  <c:v>116.7</c:v>
                </c:pt>
                <c:pt idx="2">
                  <c:v>110.29</c:v>
                </c:pt>
                <c:pt idx="3">
                  <c:v>104.35</c:v>
                </c:pt>
                <c:pt idx="4">
                  <c:v>96.421999999999997</c:v>
                </c:pt>
                <c:pt idx="5">
                  <c:v>94.257000000000005</c:v>
                </c:pt>
                <c:pt idx="6">
                  <c:v>117.694</c:v>
                </c:pt>
                <c:pt idx="7">
                  <c:v>133.18299999999999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47-49B0-9253-52B12B20D2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1402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Sheet1!$D$2:$D$13</c:f>
              <c:numCache>
                <c:formatCode>#,##0</c:formatCode>
                <c:ptCount val="12"/>
                <c:pt idx="0">
                  <c:v>141.66999999999999</c:v>
                </c:pt>
                <c:pt idx="1">
                  <c:v>127.08</c:v>
                </c:pt>
                <c:pt idx="2">
                  <c:v>112.4</c:v>
                </c:pt>
                <c:pt idx="3">
                  <c:v>97.2</c:v>
                </c:pt>
                <c:pt idx="4">
                  <c:v>135.80000000000001</c:v>
                </c:pt>
                <c:pt idx="5">
                  <c:v>143</c:v>
                </c:pt>
                <c:pt idx="6">
                  <c:v>135</c:v>
                </c:pt>
                <c:pt idx="7">
                  <c:v>121</c:v>
                </c:pt>
                <c:pt idx="8">
                  <c:v>94.4</c:v>
                </c:pt>
                <c:pt idx="9">
                  <c:v>106.7</c:v>
                </c:pt>
                <c:pt idx="10">
                  <c:v>109.7</c:v>
                </c:pt>
                <c:pt idx="11">
                  <c:v>107.39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C47-49B0-9253-52B12B20D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5267088"/>
        <c:axId val="1415268336"/>
      </c:lineChart>
      <c:catAx>
        <c:axId val="141526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8336"/>
        <c:crosses val="autoZero"/>
        <c:auto val="1"/>
        <c:lblAlgn val="ctr"/>
        <c:lblOffset val="100"/>
        <c:noMultiLvlLbl val="0"/>
      </c:catAx>
      <c:valAx>
        <c:axId val="141526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میلیون ریال/ تن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0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solidFill>
        <a:schemeClr val="tx1"/>
      </a:solidFill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میانگین نرخ فروش کل محصولات</a:t>
            </a:r>
            <a:endParaRPr lang="en-US" dirty="0">
              <a:cs typeface="B Titr" panose="00000700000000000000" pitchFamily="2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1403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139</c:v>
                </c:pt>
                <c:pt idx="1">
                  <c:v>141.5</c:v>
                </c:pt>
                <c:pt idx="2">
                  <c:v>132</c:v>
                </c:pt>
                <c:pt idx="3">
                  <c:v>127</c:v>
                </c:pt>
                <c:pt idx="4">
                  <c:v>120.75</c:v>
                </c:pt>
                <c:pt idx="5">
                  <c:v>109.28700000000001</c:v>
                </c:pt>
                <c:pt idx="6">
                  <c:v>137.43</c:v>
                </c:pt>
                <c:pt idx="7">
                  <c:v>157</c:v>
                </c:pt>
                <c:pt idx="8">
                  <c:v>190.79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E5-4239-8901-CD0A14502A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1403</c:v>
                </c:pt>
              </c:strCache>
            </c:strRef>
          </c:tx>
          <c:spPr>
            <a:ln w="28575" cap="rnd">
              <a:solidFill>
                <a:schemeClr val="tx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Sheet1!$C$2:$C$13</c:f>
              <c:numCache>
                <c:formatCode>#,##0</c:formatCode>
                <c:ptCount val="12"/>
                <c:pt idx="0">
                  <c:v>139</c:v>
                </c:pt>
                <c:pt idx="1">
                  <c:v>141.5</c:v>
                </c:pt>
                <c:pt idx="2">
                  <c:v>132</c:v>
                </c:pt>
                <c:pt idx="3">
                  <c:v>127</c:v>
                </c:pt>
                <c:pt idx="4">
                  <c:v>120.75</c:v>
                </c:pt>
                <c:pt idx="5">
                  <c:v>109.28700000000001</c:v>
                </c:pt>
                <c:pt idx="6">
                  <c:v>143</c:v>
                </c:pt>
                <c:pt idx="7">
                  <c:v>161</c:v>
                </c:pt>
                <c:pt idx="8">
                  <c:v>163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E5-4239-8901-CD0A14502A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1402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Sheet1!$D$2:$D$13</c:f>
              <c:numCache>
                <c:formatCode>#,##0</c:formatCode>
                <c:ptCount val="12"/>
                <c:pt idx="0">
                  <c:v>147</c:v>
                </c:pt>
                <c:pt idx="1">
                  <c:v>154</c:v>
                </c:pt>
                <c:pt idx="2">
                  <c:v>120</c:v>
                </c:pt>
                <c:pt idx="3">
                  <c:v>129</c:v>
                </c:pt>
                <c:pt idx="4">
                  <c:v>138</c:v>
                </c:pt>
                <c:pt idx="5">
                  <c:v>149</c:v>
                </c:pt>
                <c:pt idx="6">
                  <c:v>135</c:v>
                </c:pt>
                <c:pt idx="7">
                  <c:v>144</c:v>
                </c:pt>
                <c:pt idx="8">
                  <c:v>136.6</c:v>
                </c:pt>
                <c:pt idx="9">
                  <c:v>130.4</c:v>
                </c:pt>
                <c:pt idx="10">
                  <c:v>132.6</c:v>
                </c:pt>
                <c:pt idx="11">
                  <c:v>135.63999999999999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E5-4239-8901-CD0A14502A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5267088"/>
        <c:axId val="1415268336"/>
      </c:lineChart>
      <c:catAx>
        <c:axId val="141526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8336"/>
        <c:crosses val="autoZero"/>
        <c:auto val="1"/>
        <c:lblAlgn val="ctr"/>
        <c:lblOffset val="100"/>
        <c:noMultiLvlLbl val="0"/>
      </c:catAx>
      <c:valAx>
        <c:axId val="141526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میلیون ریال/ تن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0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tx1"/>
      </a:solidFill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 میانگین نرخ</a:t>
            </a:r>
            <a:r>
              <a:rPr lang="fa-IR" baseline="0" dirty="0">
                <a:cs typeface="B Titr" panose="00000700000000000000" pitchFamily="2" charset="-78"/>
              </a:rPr>
              <a:t> خرید کل خوراک در سال 1403</a:t>
            </a:r>
            <a:endParaRPr lang="en-US" dirty="0">
              <a:cs typeface="B Titr" panose="00000700000000000000" pitchFamily="2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1</c:v>
                </c:pt>
                <c:pt idx="1">
                  <c:v>0.99739999999999995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1.014</c:v>
                </c:pt>
                <c:pt idx="7">
                  <c:v>1.0941000000000001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2D-43B6-BAB9-B5B83559F5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عملکرد 1402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0.71</c:v>
                </c:pt>
                <c:pt idx="1">
                  <c:v>0.91830000000000001</c:v>
                </c:pt>
                <c:pt idx="2">
                  <c:v>0.98119999999999996</c:v>
                </c:pt>
                <c:pt idx="3">
                  <c:v>1.0736000000000001</c:v>
                </c:pt>
                <c:pt idx="4">
                  <c:v>0.71</c:v>
                </c:pt>
                <c:pt idx="5">
                  <c:v>0.65920000000000001</c:v>
                </c:pt>
                <c:pt idx="6">
                  <c:v>0.88629999999999998</c:v>
                </c:pt>
                <c:pt idx="7">
                  <c:v>1.2042999999999999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2D-43B6-BAB9-B5B83559F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5267088"/>
        <c:axId val="1415268336"/>
      </c:barChart>
      <c:catAx>
        <c:axId val="141526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8336"/>
        <c:crosses val="autoZero"/>
        <c:auto val="1"/>
        <c:lblAlgn val="ctr"/>
        <c:lblOffset val="100"/>
        <c:noMultiLvlLbl val="0"/>
      </c:catAx>
      <c:valAx>
        <c:axId val="141526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درصد (%)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0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solidFill>
        <a:schemeClr val="tx1"/>
      </a:solidFill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مقدار </a:t>
            </a:r>
            <a:r>
              <a:rPr lang="fa-IR" sz="1440" b="1" i="0" u="none" strike="noStrike" baseline="0" dirty="0">
                <a:effectLst/>
              </a:rPr>
              <a:t>مصرف</a:t>
            </a:r>
            <a:endParaRPr lang="fa-IR" dirty="0">
              <a:cs typeface="B Titr" panose="00000700000000000000" pitchFamily="2" charset="-78"/>
            </a:endParaRP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323227208106199E-2"/>
                  <c:y val="-6.5486389291170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F4-417E-A777-FBB7DBBF5D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#,##0">
                  <c:v>58315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7B-4578-B424-FB0159CFC8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واقعی تجمعی تا آذر 1403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0315647614185814E-2"/>
                  <c:y val="-4.209839311575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49-4BC5-8BC5-EAF456183AF6}"/>
                </c:ext>
              </c:extLst>
            </c:dLbl>
            <c:dLbl>
              <c:idx val="1"/>
              <c:layout>
                <c:manualLayout>
                  <c:x val="-1.9488630609119453E-2"/>
                  <c:y val="-5.6131190821003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49-4BC5-8BC5-EAF456183AF6}"/>
                </c:ext>
              </c:extLst>
            </c:dLbl>
            <c:dLbl>
              <c:idx val="2"/>
              <c:layout>
                <c:manualLayout>
                  <c:x val="-2.1654034010132803E-2"/>
                  <c:y val="-3.7420793880668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149-4BC5-8BC5-EAF456183A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803864</c:v>
                </c:pt>
                <c:pt idx="1">
                  <c:v>3976</c:v>
                </c:pt>
                <c:pt idx="2">
                  <c:v>807840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7B-4578-B424-FB0159CFC8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بودجه تجمعی تا آذر 1403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323227208106178E-2"/>
                  <c:y val="-8.4196786231505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49-4BC5-8BC5-EAF456183AF6}"/>
                </c:ext>
              </c:extLst>
            </c:dLbl>
            <c:dLbl>
              <c:idx val="1"/>
              <c:layout>
                <c:manualLayout>
                  <c:x val="-2.1654034010132723E-3"/>
                  <c:y val="-8.8874385466588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49-4BC5-8BC5-EAF456183AF6}"/>
                </c:ext>
              </c:extLst>
            </c:dLbl>
            <c:dLbl>
              <c:idx val="2"/>
              <c:layout>
                <c:manualLayout>
                  <c:x val="4.3308068020265447E-2"/>
                  <c:y val="-7.0163988526254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49-4BC5-8BC5-EAF456183A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Sheet1!$D$2:$D$4</c:f>
              <c:numCache>
                <c:formatCode>#,##0</c:formatCode>
                <c:ptCount val="3"/>
                <c:pt idx="0">
                  <c:v>980457</c:v>
                </c:pt>
                <c:pt idx="1">
                  <c:v>4280</c:v>
                </c:pt>
                <c:pt idx="2">
                  <c:v>984737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7B-4578-B424-FB0159CFC89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واقعی تجمعی تا آذر 1402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5789119035464536E-2"/>
                  <c:y val="-5.1453591585919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75-4220-93A8-526D4EE539B0}"/>
                </c:ext>
              </c:extLst>
            </c:dLbl>
            <c:dLbl>
              <c:idx val="1"/>
              <c:layout>
                <c:manualLayout>
                  <c:x val="4.9804278223305104E-2"/>
                  <c:y val="-5.1453591585919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75-4220-93A8-526D4EE539B0}"/>
                </c:ext>
              </c:extLst>
            </c:dLbl>
            <c:dLbl>
              <c:idx val="2"/>
              <c:layout>
                <c:manualLayout>
                  <c:x val="9.7443153045597253E-2"/>
                  <c:y val="-4.6775992350836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75-4220-93A8-526D4EE539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Sheet1!$E$2:$E$4</c:f>
              <c:numCache>
                <c:formatCode>#,##0</c:formatCode>
                <c:ptCount val="3"/>
                <c:pt idx="0">
                  <c:v>721675</c:v>
                </c:pt>
                <c:pt idx="1">
                  <c:v>8648</c:v>
                </c:pt>
                <c:pt idx="2">
                  <c:v>730323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34-4D82-869D-54C0017FDB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1">
                  <a:defRPr lang="fa-IR" sz="1200" b="1" i="0" u="none" strike="noStrike" kern="1200" baseline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sz="1200" b="1" i="0" u="none" strike="noStrike" kern="1200" baseline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rPr>
                  <a:t>تن</a:t>
                </a:r>
              </a:p>
            </c:rich>
          </c:tx>
          <c:layout>
            <c:manualLayout>
              <c:xMode val="edge"/>
              <c:yMode val="edge"/>
              <c:x val="6.36135842746018E-2"/>
              <c:y val="0.446433754145384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1">
                <a:defRPr lang="fa-IR" sz="1200" b="1" i="0" u="none" strike="noStrike" kern="1200" baseline="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7.4442135817511393E-3"/>
          <c:y val="0.89410329383315745"/>
          <c:w val="0.89999996589915909"/>
          <c:h val="8.96091736928872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 میانگین نرخ</a:t>
            </a:r>
            <a:r>
              <a:rPr lang="fa-IR" baseline="0" dirty="0">
                <a:cs typeface="B Titr" panose="00000700000000000000" pitchFamily="2" charset="-78"/>
              </a:rPr>
              <a:t> فروش کل محصولات در سال 1403</a:t>
            </a:r>
            <a:endParaRPr lang="en-US" dirty="0">
              <a:cs typeface="B Titr" panose="00000700000000000000" pitchFamily="2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1</c:v>
                </c:pt>
                <c:pt idx="1">
                  <c:v>0.99650000000000005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0.96099999999999997</c:v>
                </c:pt>
                <c:pt idx="7">
                  <c:v>0.97519999999999996</c:v>
                </c:pt>
                <c:pt idx="8">
                  <c:v>1.1705000000000001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09-4DC4-BBCE-7C1F8FA483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عملکرد 1402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0.95</c:v>
                </c:pt>
                <c:pt idx="1">
                  <c:v>0.91879999999999995</c:v>
                </c:pt>
                <c:pt idx="2">
                  <c:v>1.1000000000000001</c:v>
                </c:pt>
                <c:pt idx="3">
                  <c:v>0.98399999999999999</c:v>
                </c:pt>
                <c:pt idx="4">
                  <c:v>0.875</c:v>
                </c:pt>
                <c:pt idx="5">
                  <c:v>0.73350000000000004</c:v>
                </c:pt>
                <c:pt idx="6">
                  <c:v>1.018</c:v>
                </c:pt>
                <c:pt idx="7">
                  <c:v>1.0903</c:v>
                </c:pt>
                <c:pt idx="8">
                  <c:v>1.3967000000000001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09-4DC4-BBCE-7C1F8FA48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5267088"/>
        <c:axId val="1415268336"/>
      </c:barChart>
      <c:catAx>
        <c:axId val="141526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8336"/>
        <c:crosses val="autoZero"/>
        <c:auto val="1"/>
        <c:lblAlgn val="ctr"/>
        <c:lblOffset val="100"/>
        <c:noMultiLvlLbl val="0"/>
      </c:catAx>
      <c:valAx>
        <c:axId val="14152683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درصد (%)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0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tx1"/>
      </a:solidFill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 حاشیه سود ناخالص </a:t>
            </a:r>
            <a:r>
              <a:rPr lang="fa-IR" baseline="0" dirty="0">
                <a:cs typeface="B Titr" panose="00000700000000000000" pitchFamily="2" charset="-78"/>
              </a:rPr>
              <a:t>در سال 1403</a:t>
            </a:r>
            <a:endParaRPr lang="en-US" dirty="0">
              <a:cs typeface="B Titr" panose="00000700000000000000" pitchFamily="2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0.72199999999999998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8D-425E-925E-027F0C1A61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عملکرد 1402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Sheet1!$C$2:$C$13</c:f>
              <c:numCache>
                <c:formatCode>0.0%</c:formatCode>
                <c:ptCount val="12"/>
                <c:pt idx="0">
                  <c:v>1.8</c:v>
                </c:pt>
                <c:pt idx="1">
                  <c:v>1.43</c:v>
                </c:pt>
                <c:pt idx="2">
                  <c:v>1.5</c:v>
                </c:pt>
                <c:pt idx="3">
                  <c:v>2.8</c:v>
                </c:pt>
                <c:pt idx="4">
                  <c:v>3.3330000000000002</c:v>
                </c:pt>
                <c:pt idx="5">
                  <c:v>5.3330000000000002</c:v>
                </c:pt>
                <c:pt idx="6">
                  <c:v>1.143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8D-425E-925E-027F0C1A61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5267088"/>
        <c:axId val="1415268336"/>
      </c:barChart>
      <c:catAx>
        <c:axId val="141526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8336"/>
        <c:crosses val="autoZero"/>
        <c:auto val="1"/>
        <c:lblAlgn val="ctr"/>
        <c:lblOffset val="100"/>
        <c:noMultiLvlLbl val="0"/>
      </c:catAx>
      <c:valAx>
        <c:axId val="141526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درصد (%)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0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046540452401687E-2"/>
          <c:y val="0.88578841221045213"/>
          <c:w val="0.95544478425444423"/>
          <c:h val="8.43707779365980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solidFill>
        <a:schemeClr val="tx1"/>
      </a:solidFill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حاشیه سود ناخالص</a:t>
            </a:r>
            <a:endParaRPr lang="en-US" dirty="0">
              <a:cs typeface="B Titr" panose="00000700000000000000" pitchFamily="2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1403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0.09</c:v>
                </c:pt>
                <c:pt idx="1">
                  <c:v>0.1</c:v>
                </c:pt>
                <c:pt idx="2">
                  <c:v>0.09</c:v>
                </c:pt>
                <c:pt idx="3">
                  <c:v>0.14000000000000001</c:v>
                </c:pt>
                <c:pt idx="4">
                  <c:v>0.1</c:v>
                </c:pt>
                <c:pt idx="5">
                  <c:v>0.16</c:v>
                </c:pt>
                <c:pt idx="6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BC-4668-A62D-DAE03AF0CA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1403</c:v>
                </c:pt>
              </c:strCache>
            </c:strRef>
          </c:tx>
          <c:spPr>
            <a:ln w="28575" cap="rnd">
              <a:solidFill>
                <a:schemeClr val="tx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Sheet1!$C$2:$C$13</c:f>
              <c:numCache>
                <c:formatCode>0.0%</c:formatCode>
                <c:ptCount val="12"/>
                <c:pt idx="0">
                  <c:v>0.09</c:v>
                </c:pt>
                <c:pt idx="1">
                  <c:v>0.1</c:v>
                </c:pt>
                <c:pt idx="2">
                  <c:v>0.09</c:v>
                </c:pt>
                <c:pt idx="3">
                  <c:v>0.14000000000000001</c:v>
                </c:pt>
                <c:pt idx="4">
                  <c:v>0.1</c:v>
                </c:pt>
                <c:pt idx="5">
                  <c:v>0.16</c:v>
                </c:pt>
                <c:pt idx="6">
                  <c:v>0.11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BC-4668-A62D-DAE03AF0CA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1402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Sheet1!$D$2:$D$13</c:f>
              <c:numCache>
                <c:formatCode>0.0%</c:formatCode>
                <c:ptCount val="12"/>
                <c:pt idx="0">
                  <c:v>0.05</c:v>
                </c:pt>
                <c:pt idx="1">
                  <c:v>7.0000000000000007E-2</c:v>
                </c:pt>
                <c:pt idx="2">
                  <c:v>0.06</c:v>
                </c:pt>
                <c:pt idx="3">
                  <c:v>0.05</c:v>
                </c:pt>
                <c:pt idx="4">
                  <c:v>0.03</c:v>
                </c:pt>
                <c:pt idx="5">
                  <c:v>0.03</c:v>
                </c:pt>
                <c:pt idx="6">
                  <c:v>7.0000000000000007E-2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0.1</c:v>
                </c:pt>
                <c:pt idx="10" formatCode="0.00%">
                  <c:v>0.1</c:v>
                </c:pt>
                <c:pt idx="11">
                  <c:v>0.14000000000000001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BC-4668-A62D-DAE03AF0C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5267088"/>
        <c:axId val="1415268336"/>
      </c:lineChart>
      <c:catAx>
        <c:axId val="141526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8336"/>
        <c:crosses val="autoZero"/>
        <c:auto val="1"/>
        <c:lblAlgn val="ctr"/>
        <c:lblOffset val="100"/>
        <c:noMultiLvlLbl val="0"/>
      </c:catAx>
      <c:valAx>
        <c:axId val="141526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درصد (%)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0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solidFill>
        <a:schemeClr val="tx1"/>
      </a:solidFill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تعدا</a:t>
            </a:r>
            <a:r>
              <a:rPr lang="fa-IR" baseline="0" dirty="0">
                <a:cs typeface="B Titr" panose="00000700000000000000" pitchFamily="2" charset="-78"/>
              </a:rPr>
              <a:t>د تفکیکی نیروی انسانی</a:t>
            </a:r>
            <a:endParaRPr lang="en-US" dirty="0">
              <a:cs typeface="B Titr" panose="00000700000000000000" pitchFamily="2" charset="-78"/>
            </a:endParaRP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 آذر 1403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0637854108615479E-3"/>
                  <c:y val="-4.4003832914790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4F-4601-A18A-6F933288BD43}"/>
                </c:ext>
              </c:extLst>
            </c:dLbl>
            <c:dLbl>
              <c:idx val="1"/>
              <c:layout>
                <c:manualLayout>
                  <c:x val="-1.2765424930338809E-2"/>
                  <c:y val="-4.4003832914790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4F-4601-A18A-6F933288BD43}"/>
                </c:ext>
              </c:extLst>
            </c:dLbl>
            <c:dLbl>
              <c:idx val="4"/>
              <c:layout>
                <c:manualLayout>
                  <c:x val="-9.5740686977541841E-3"/>
                  <c:y val="-3.9114518146480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54F-4601-A18A-6F933288BD43}"/>
                </c:ext>
              </c:extLst>
            </c:dLbl>
            <c:dLbl>
              <c:idx val="5"/>
              <c:layout>
                <c:manualLayout>
                  <c:x val="-1.0637854108615752E-2"/>
                  <c:y val="-4.8893147683100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54F-4601-A18A-6F933288BD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تعداد کارکنان رسمی</c:v>
                </c:pt>
                <c:pt idx="1">
                  <c:v>تعداد کارکنان قراردادی</c:v>
                </c:pt>
                <c:pt idx="2">
                  <c:v>تعداد کارکنان ساعتی</c:v>
                </c:pt>
                <c:pt idx="3">
                  <c:v>تعداد کارکنان مشاور</c:v>
                </c:pt>
                <c:pt idx="4">
                  <c:v>تعداد کارکنان پیمانکاری</c:v>
                </c:pt>
                <c:pt idx="5">
                  <c:v>مجموع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</c:v>
                </c:pt>
                <c:pt idx="1">
                  <c:v>172</c:v>
                </c:pt>
                <c:pt idx="2">
                  <c:v>0</c:v>
                </c:pt>
                <c:pt idx="3">
                  <c:v>0</c:v>
                </c:pt>
                <c:pt idx="4">
                  <c:v>340</c:v>
                </c:pt>
                <c:pt idx="5">
                  <c:v>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7B-4578-B424-FB0159CFC8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 آذر 1403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27570821723154E-3"/>
                  <c:y val="-4.4003832914790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4F-4601-A18A-6F933288BD43}"/>
                </c:ext>
              </c:extLst>
            </c:dLbl>
            <c:dLbl>
              <c:idx val="1"/>
              <c:layout>
                <c:manualLayout>
                  <c:x val="-8.5102832868925379E-3"/>
                  <c:y val="-4.4003832914790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4F-4601-A18A-6F933288BD43}"/>
                </c:ext>
              </c:extLst>
            </c:dLbl>
            <c:dLbl>
              <c:idx val="4"/>
              <c:layout>
                <c:manualLayout>
                  <c:x val="-4.255141643446269E-3"/>
                  <c:y val="-8.3118351061270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4F-4601-A18A-6F933288BD43}"/>
                </c:ext>
              </c:extLst>
            </c:dLbl>
            <c:dLbl>
              <c:idx val="5"/>
              <c:layout>
                <c:manualLayout>
                  <c:x val="-2.1275708217231345E-3"/>
                  <c:y val="-5.3782462451410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54F-4601-A18A-6F933288BD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تعداد کارکنان رسمی</c:v>
                </c:pt>
                <c:pt idx="1">
                  <c:v>تعداد کارکنان قراردادی</c:v>
                </c:pt>
                <c:pt idx="2">
                  <c:v>تعداد کارکنان ساعتی</c:v>
                </c:pt>
                <c:pt idx="3">
                  <c:v>تعداد کارکنان مشاور</c:v>
                </c:pt>
                <c:pt idx="4">
                  <c:v>تعداد کارکنان پیمانکاری</c:v>
                </c:pt>
                <c:pt idx="5">
                  <c:v>مجموع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8</c:v>
                </c:pt>
                <c:pt idx="1">
                  <c:v>180</c:v>
                </c:pt>
                <c:pt idx="2">
                  <c:v>0</c:v>
                </c:pt>
                <c:pt idx="3">
                  <c:v>0</c:v>
                </c:pt>
                <c:pt idx="4">
                  <c:v>320</c:v>
                </c:pt>
                <c:pt idx="5">
                  <c:v>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7B-4578-B424-FB0159CFC8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سال 1402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3.4225203378170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4F-4601-A18A-6F933288BD43}"/>
                </c:ext>
              </c:extLst>
            </c:dLbl>
            <c:dLbl>
              <c:idx val="1"/>
              <c:layout>
                <c:manualLayout>
                  <c:x val="2.1275708217230959E-3"/>
                  <c:y val="-8.3118351061270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4F-4601-A18A-6F933288BD43}"/>
                </c:ext>
              </c:extLst>
            </c:dLbl>
            <c:dLbl>
              <c:idx val="4"/>
              <c:layout>
                <c:manualLayout>
                  <c:x val="7.4464978760309716E-3"/>
                  <c:y val="-5.3782462451410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54F-4601-A18A-6F933288BD43}"/>
                </c:ext>
              </c:extLst>
            </c:dLbl>
            <c:dLbl>
              <c:idx val="5"/>
              <c:layout>
                <c:manualLayout>
                  <c:x val="1.0637854108615674E-2"/>
                  <c:y val="-4.8893147683100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54F-4601-A18A-6F933288BD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تعداد کارکنان رسمی</c:v>
                </c:pt>
                <c:pt idx="1">
                  <c:v>تعداد کارکنان قراردادی</c:v>
                </c:pt>
                <c:pt idx="2">
                  <c:v>تعداد کارکنان ساعتی</c:v>
                </c:pt>
                <c:pt idx="3">
                  <c:v>تعداد کارکنان مشاور</c:v>
                </c:pt>
                <c:pt idx="4">
                  <c:v>تعداد کارکنان پیمانکاری</c:v>
                </c:pt>
                <c:pt idx="5">
                  <c:v>مجموع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8</c:v>
                </c:pt>
                <c:pt idx="1">
                  <c:v>180</c:v>
                </c:pt>
                <c:pt idx="2">
                  <c:v>0</c:v>
                </c:pt>
                <c:pt idx="3">
                  <c:v>0</c:v>
                </c:pt>
                <c:pt idx="4">
                  <c:v>327</c:v>
                </c:pt>
                <c:pt idx="5">
                  <c:v>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5A-4B3B-B0B8-18F2F3AB913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سال 1401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3189270543078371E-3"/>
                  <c:y val="-4.4003832914790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4F-4601-A18A-6F933288BD43}"/>
                </c:ext>
              </c:extLst>
            </c:dLbl>
            <c:dLbl>
              <c:idx val="1"/>
              <c:layout>
                <c:manualLayout>
                  <c:x val="8.5102832868925379E-3"/>
                  <c:y val="-3.9114518146480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4F-4601-A18A-6F933288BD43}"/>
                </c:ext>
              </c:extLst>
            </c:dLbl>
            <c:dLbl>
              <c:idx val="4"/>
              <c:layout>
                <c:manualLayout>
                  <c:x val="7.4464978760309716E-3"/>
                  <c:y val="-4.8893147683100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54F-4601-A18A-6F933288BD43}"/>
                </c:ext>
              </c:extLst>
            </c:dLbl>
            <c:dLbl>
              <c:idx val="5"/>
              <c:layout>
                <c:manualLayout>
                  <c:x val="1.4892995752061943E-2"/>
                  <c:y val="-4.8893147683100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54F-4601-A18A-6F933288BD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تعداد کارکنان رسمی</c:v>
                </c:pt>
                <c:pt idx="1">
                  <c:v>تعداد کارکنان قراردادی</c:v>
                </c:pt>
                <c:pt idx="2">
                  <c:v>تعداد کارکنان ساعتی</c:v>
                </c:pt>
                <c:pt idx="3">
                  <c:v>تعداد کارکنان مشاور</c:v>
                </c:pt>
                <c:pt idx="4">
                  <c:v>تعداد کارکنان پیمانکاری</c:v>
                </c:pt>
                <c:pt idx="5">
                  <c:v>مجموع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8</c:v>
                </c:pt>
                <c:pt idx="1">
                  <c:v>189</c:v>
                </c:pt>
                <c:pt idx="2">
                  <c:v>0</c:v>
                </c:pt>
                <c:pt idx="3">
                  <c:v>0</c:v>
                </c:pt>
                <c:pt idx="4">
                  <c:v>175</c:v>
                </c:pt>
                <c:pt idx="5">
                  <c:v>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5A-4B3B-B0B8-18F2F3AB91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10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نفر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3131477678347826E-3"/>
              <c:y val="0.362237059409629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385020628223084"/>
          <c:y val="0.24268210098860399"/>
          <c:w val="0.12405279123052163"/>
          <c:h val="0.57889332862624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92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</a:t>
            </a:r>
            <a:r>
              <a:rPr lang="fa-IR" baseline="0" dirty="0">
                <a:cs typeface="B Titr" panose="00000700000000000000" pitchFamily="2" charset="-78"/>
              </a:rPr>
              <a:t> نیروی انسانی در آذر 1403</a:t>
            </a:r>
            <a:endParaRPr lang="en-US" dirty="0">
              <a:cs typeface="B Titr" panose="00000700000000000000" pitchFamily="2" charset="-78"/>
            </a:endParaRP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92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230701596199009E-2"/>
          <c:y val="0.21483649091954146"/>
          <c:w val="0.83685477017293131"/>
          <c:h val="0.430606956455454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تعداد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A9A-46DC-9901-0A43D4C1ACBF}"/>
              </c:ext>
            </c:extLst>
          </c:dPt>
          <c:dLbls>
            <c:dLbl>
              <c:idx val="0"/>
              <c:layout>
                <c:manualLayout>
                  <c:x val="6.3735545330358846E-3"/>
                  <c:y val="-6.3561091988030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6B-405F-BF4F-9F50081D70BE}"/>
                </c:ext>
              </c:extLst>
            </c:dLbl>
            <c:dLbl>
              <c:idx val="1"/>
              <c:layout>
                <c:manualLayout>
                  <c:x val="2.1245181776786411E-3"/>
                  <c:y val="-4.4003832914790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9A-46DC-9901-0A43D4C1AC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جذب در آذر 1403</c:v>
                </c:pt>
                <c:pt idx="1">
                  <c:v>خروج در آذر 1403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4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1F-43EA-8228-4463554D23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60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نفر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3131477678347826E-3"/>
              <c:y val="0.362237059409629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92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</a:t>
            </a:r>
            <a:r>
              <a:rPr lang="fa-IR" baseline="0" dirty="0">
                <a:cs typeface="B Titr" panose="00000700000000000000" pitchFamily="2" charset="-78"/>
              </a:rPr>
              <a:t> نیروی انسانی در سال 1403</a:t>
            </a:r>
            <a:endParaRPr lang="en-US" dirty="0">
              <a:cs typeface="B Titr" panose="00000700000000000000" pitchFamily="2" charset="-78"/>
            </a:endParaRP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92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230653973389272E-2"/>
          <c:y val="0.23439374999278154"/>
          <c:w val="0.83685477017293131"/>
          <c:h val="0.430606956455454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تعداد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A9A-46DC-9901-0A43D4C1ACBF}"/>
              </c:ext>
            </c:extLst>
          </c:dPt>
          <c:dLbls>
            <c:dLbl>
              <c:idx val="0"/>
              <c:layout>
                <c:manualLayout>
                  <c:x val="0"/>
                  <c:y val="-5.3782462451410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B6-49D6-8105-1944C8EB5375}"/>
                </c:ext>
              </c:extLst>
            </c:dLbl>
            <c:dLbl>
              <c:idx val="1"/>
              <c:layout>
                <c:manualLayout>
                  <c:x val="0"/>
                  <c:y val="-8.3118351061270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9A-46DC-9901-0A43D4C1AC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جذب در سال 1403</c:v>
                </c:pt>
                <c:pt idx="1">
                  <c:v>خروج در سال 1403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26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1F-43EA-8228-4463554D23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60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نفر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3131477678347826E-3"/>
              <c:y val="0.362237059409629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تعدا</a:t>
            </a:r>
            <a:r>
              <a:rPr lang="fa-IR" baseline="0" dirty="0">
                <a:cs typeface="B Titr" panose="00000700000000000000" pitchFamily="2" charset="-78"/>
              </a:rPr>
              <a:t>د تفکیکی نیروی انسانی</a:t>
            </a:r>
            <a:endParaRPr lang="en-US" dirty="0">
              <a:cs typeface="B Titr" panose="00000700000000000000" pitchFamily="2" charset="-78"/>
            </a:endParaRP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 آذر 1403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1.0637854108615674E-2"/>
                  <c:y val="-4.4003832914790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73-47B3-82A3-DCFE89AEF956}"/>
                </c:ext>
              </c:extLst>
            </c:dLbl>
            <c:dLbl>
              <c:idx val="4"/>
              <c:layout>
                <c:manualLayout>
                  <c:x val="-1.4892995752062021E-2"/>
                  <c:y val="-4.8893147683100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73-47B3-82A3-DCFE89AEF956}"/>
                </c:ext>
              </c:extLst>
            </c:dLbl>
            <c:dLbl>
              <c:idx val="5"/>
              <c:layout>
                <c:manualLayout>
                  <c:x val="-1.0637854108615752E-2"/>
                  <c:y val="-6.3561091988030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73-47B3-82A3-DCFE89AEF9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تعداد کارکنان رسمی</c:v>
                </c:pt>
                <c:pt idx="1">
                  <c:v>تعداد کارکنان قراردادی</c:v>
                </c:pt>
                <c:pt idx="2">
                  <c:v>تعداد کارکنان ساعتی</c:v>
                </c:pt>
                <c:pt idx="3">
                  <c:v>تعداد کارکنان مشاور</c:v>
                </c:pt>
                <c:pt idx="4">
                  <c:v>تعداد کارکنان پیمانکاری</c:v>
                </c:pt>
                <c:pt idx="5">
                  <c:v>مجموع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56</c:v>
                </c:pt>
                <c:pt idx="2">
                  <c:v>0</c:v>
                </c:pt>
                <c:pt idx="3">
                  <c:v>0</c:v>
                </c:pt>
                <c:pt idx="4">
                  <c:v>97</c:v>
                </c:pt>
                <c:pt idx="5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7B-4578-B424-FB0159CFC8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آذر 1403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2.1275708217231345E-3"/>
                  <c:y val="-3.9114518146480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73-47B3-82A3-DCFE89AEF956}"/>
                </c:ext>
              </c:extLst>
            </c:dLbl>
            <c:dLbl>
              <c:idx val="4"/>
              <c:layout>
                <c:manualLayout>
                  <c:x val="-2.1275708217231345E-3"/>
                  <c:y val="-8.8007665829580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73-47B3-82A3-DCFE89AEF956}"/>
                </c:ext>
              </c:extLst>
            </c:dLbl>
            <c:dLbl>
              <c:idx val="5"/>
              <c:layout>
                <c:manualLayout>
                  <c:x val="-4.255141643446269E-3"/>
                  <c:y val="-1.9557259073240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73-47B3-82A3-DCFE89AEF9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تعداد کارکنان رسمی</c:v>
                </c:pt>
                <c:pt idx="1">
                  <c:v>تعداد کارکنان قراردادی</c:v>
                </c:pt>
                <c:pt idx="2">
                  <c:v>تعداد کارکنان ساعتی</c:v>
                </c:pt>
                <c:pt idx="3">
                  <c:v>تعداد کارکنان مشاور</c:v>
                </c:pt>
                <c:pt idx="4">
                  <c:v>تعداد کارکنان پیمانکاری</c:v>
                </c:pt>
                <c:pt idx="5">
                  <c:v>مجموع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60</c:v>
                </c:pt>
                <c:pt idx="2">
                  <c:v>0</c:v>
                </c:pt>
                <c:pt idx="3">
                  <c:v>0</c:v>
                </c:pt>
                <c:pt idx="4">
                  <c:v>89</c:v>
                </c:pt>
                <c:pt idx="5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7B-4578-B424-FB0159CFC8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سال 1402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1.0637854108615284E-3"/>
                  <c:y val="-3.9114518146480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73-47B3-82A3-DCFE89AEF956}"/>
                </c:ext>
              </c:extLst>
            </c:dLbl>
            <c:dLbl>
              <c:idx val="4"/>
              <c:layout>
                <c:manualLayout>
                  <c:x val="-1.0637854108616453E-3"/>
                  <c:y val="-4.8893147683100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73-47B3-82A3-DCFE89AEF956}"/>
                </c:ext>
              </c:extLst>
            </c:dLbl>
            <c:dLbl>
              <c:idx val="5"/>
              <c:layout>
                <c:manualLayout>
                  <c:x val="-2.1275708217231345E-3"/>
                  <c:y val="-7.8229036292960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F73-47B3-82A3-DCFE89AEF9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تعداد کارکنان رسمی</c:v>
                </c:pt>
                <c:pt idx="1">
                  <c:v>تعداد کارکنان قراردادی</c:v>
                </c:pt>
                <c:pt idx="2">
                  <c:v>تعداد کارکنان ساعتی</c:v>
                </c:pt>
                <c:pt idx="3">
                  <c:v>تعداد کارکنان مشاور</c:v>
                </c:pt>
                <c:pt idx="4">
                  <c:v>تعداد کارکنان پیمانکاری</c:v>
                </c:pt>
                <c:pt idx="5">
                  <c:v>مجموع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</c:v>
                </c:pt>
                <c:pt idx="1">
                  <c:v>58</c:v>
                </c:pt>
                <c:pt idx="2">
                  <c:v>0</c:v>
                </c:pt>
                <c:pt idx="3">
                  <c:v>0</c:v>
                </c:pt>
                <c:pt idx="4">
                  <c:v>88</c:v>
                </c:pt>
                <c:pt idx="5">
                  <c:v>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5A-4B3B-B0B8-18F2F3AB913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سال 1401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7.4464978760309716E-3"/>
                  <c:y val="-3.9114518146480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73-47B3-82A3-DCFE89AEF956}"/>
                </c:ext>
              </c:extLst>
            </c:dLbl>
            <c:dLbl>
              <c:idx val="4"/>
              <c:layout>
                <c:manualLayout>
                  <c:x val="6.3827124651693263E-3"/>
                  <c:y val="-1.9557259073240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73-47B3-82A3-DCFE89AEF956}"/>
                </c:ext>
              </c:extLst>
            </c:dLbl>
            <c:dLbl>
              <c:idx val="5"/>
              <c:layout>
                <c:manualLayout>
                  <c:x val="1.0637854108615674E-2"/>
                  <c:y val="-3.9114518146480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F73-47B3-82A3-DCFE89AEF9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تعداد کارکنان رسمی</c:v>
                </c:pt>
                <c:pt idx="1">
                  <c:v>تعداد کارکنان قراردادی</c:v>
                </c:pt>
                <c:pt idx="2">
                  <c:v>تعداد کارکنان ساعتی</c:v>
                </c:pt>
                <c:pt idx="3">
                  <c:v>تعداد کارکنان مشاور</c:v>
                </c:pt>
                <c:pt idx="4">
                  <c:v>تعداد کارکنان پیمانکاری</c:v>
                </c:pt>
                <c:pt idx="5">
                  <c:v>مجموع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</c:v>
                </c:pt>
                <c:pt idx="1">
                  <c:v>57</c:v>
                </c:pt>
                <c:pt idx="2">
                  <c:v>0</c:v>
                </c:pt>
                <c:pt idx="3">
                  <c:v>0</c:v>
                </c:pt>
                <c:pt idx="4">
                  <c:v>188</c:v>
                </c:pt>
                <c:pt idx="5">
                  <c:v>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5A-4B3B-B0B8-18F2F3AB91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10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نفر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3131477678347826E-3"/>
              <c:y val="0.362237059409629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874528772379906"/>
          <c:y val="0.10089197270761398"/>
          <c:w val="0.1900074867039388"/>
          <c:h val="0.899108027292385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92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</a:t>
            </a:r>
            <a:r>
              <a:rPr lang="fa-IR" baseline="0" dirty="0">
                <a:cs typeface="B Titr" panose="00000700000000000000" pitchFamily="2" charset="-78"/>
              </a:rPr>
              <a:t> نیروی انسانی در آذر 1403</a:t>
            </a:r>
            <a:endParaRPr lang="en-US" dirty="0">
              <a:cs typeface="B Titr" panose="00000700000000000000" pitchFamily="2" charset="-78"/>
            </a:endParaRP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92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230653973389272E-2"/>
          <c:y val="0.23439374999278154"/>
          <c:w val="0.83685477017293131"/>
          <c:h val="0.430606956455454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تعداد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A9A-46DC-9901-0A43D4C1ACBF}"/>
              </c:ext>
            </c:extLst>
          </c:dPt>
          <c:dLbls>
            <c:dLbl>
              <c:idx val="0"/>
              <c:layout>
                <c:manualLayout>
                  <c:x val="-4.2490363553572821E-3"/>
                  <c:y val="-5.3782462451410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83-4D8C-9911-28BE2613EDB5}"/>
                </c:ext>
              </c:extLst>
            </c:dLbl>
            <c:dLbl>
              <c:idx val="1"/>
              <c:layout>
                <c:manualLayout>
                  <c:x val="2.1245181776786411E-3"/>
                  <c:y val="-2.9335888609860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9A-46DC-9901-0A43D4C1AC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جذب در آذر 1403     </c:v>
                </c:pt>
                <c:pt idx="1">
                  <c:v>خروج در آذر 1403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1F-43EA-8228-4463554D23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60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نفر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3131477678347826E-3"/>
              <c:y val="0.362237059409629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92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</a:t>
            </a:r>
            <a:r>
              <a:rPr lang="fa-IR" baseline="0" dirty="0">
                <a:cs typeface="B Titr" panose="00000700000000000000" pitchFamily="2" charset="-78"/>
              </a:rPr>
              <a:t> نیروی انسانی در سال 1403</a:t>
            </a:r>
            <a:endParaRPr lang="en-US" dirty="0">
              <a:cs typeface="B Titr" panose="00000700000000000000" pitchFamily="2" charset="-78"/>
            </a:endParaRP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92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230653973389272E-2"/>
          <c:y val="0.23439374999278154"/>
          <c:w val="0.83685477017293131"/>
          <c:h val="0.430606956455454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تعداد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A9A-46DC-9901-0A43D4C1ACBF}"/>
              </c:ext>
            </c:extLst>
          </c:dPt>
          <c:dLbls>
            <c:dLbl>
              <c:idx val="0"/>
              <c:layout>
                <c:manualLayout>
                  <c:x val="-2.1245181776786411E-3"/>
                  <c:y val="-3.9114518146480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92-48A4-8C8C-F23927F03C39}"/>
                </c:ext>
              </c:extLst>
            </c:dLbl>
            <c:dLbl>
              <c:idx val="1"/>
              <c:layout>
                <c:manualLayout>
                  <c:x val="-7.7898099962718769E-17"/>
                  <c:y val="-7.3339721524650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9A-46DC-9901-0A43D4C1AC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جذب در سال 1403</c:v>
                </c:pt>
                <c:pt idx="1">
                  <c:v>خروج در سال 1403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15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1F-43EA-8228-4463554D23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60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نفر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3131477678347826E-3"/>
              <c:y val="0.362237059409629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fa-IR" sz="1600" dirty="0"/>
              <a:t>نمودار مقايسه تغييرات توزيع نسبی</a:t>
            </a:r>
            <a:r>
              <a:rPr lang="fa-IR" sz="1600" baseline="0" dirty="0"/>
              <a:t> </a:t>
            </a:r>
            <a:r>
              <a:rPr lang="fa-IR" sz="1600" dirty="0"/>
              <a:t>حوادث</a:t>
            </a:r>
            <a:r>
              <a:rPr lang="en-US" sz="1600" dirty="0"/>
              <a:t> 1403</a:t>
            </a:r>
            <a:r>
              <a:rPr lang="fa-IR" sz="1600" dirty="0"/>
              <a:t> </a:t>
            </a:r>
            <a:endParaRPr lang="en-US" sz="1600" dirty="0"/>
          </a:p>
        </c:rich>
      </c:tx>
      <c:layout>
        <c:manualLayout>
          <c:xMode val="edge"/>
          <c:yMode val="edge"/>
          <c:x val="0.38377941770077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3732496101338095E-2"/>
          <c:y val="0.13888344145661041"/>
          <c:w val="0.93095471659818951"/>
          <c:h val="0.644455782411434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جزئي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9.5265123338329968E-3"/>
                      <c:h val="7.17327383935423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88E4-46E4-B076-20AC18F9AD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Black" panose="020B0A040201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E4-46E4-B076-20AC18F9AD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مرزي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E4-46E4-B076-20AC18F9AD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cap="none" spc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 Black" panose="020B0A040201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Sheet1!$C$2:$C$13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E4-46E4-B076-20AC18F9AD1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هشدار آمیز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cap="none" spc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 Black" panose="020B0A040201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Sheet1!$D$2:$D$13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E4-46E4-B076-20AC18F9AD1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بحراني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4"/>
              <c:layout>
                <c:manualLayout>
                  <c:x val="7.1374335611237544E-2"/>
                  <c:y val="1.0482180293501049E-2"/>
                </c:manualLayout>
              </c:layout>
              <c:spPr/>
              <c:txPr>
                <a:bodyPr/>
                <a:lstStyle/>
                <a:p>
                  <a:pPr>
                    <a:defRPr b="0" cap="none" spc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Arial Black" panose="020B0A040201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E4-46E4-B076-20AC18F9AD14}"/>
                </c:ext>
              </c:extLst>
            </c:dLbl>
            <c:dLbl>
              <c:idx val="5"/>
              <c:layout>
                <c:manualLayout>
                  <c:x val="3.5017659916484404E-3"/>
                  <c:y val="-2.2300528061924051E-3"/>
                </c:manualLayout>
              </c:layout>
              <c:spPr/>
              <c:txPr>
                <a:bodyPr/>
                <a:lstStyle/>
                <a:p>
                  <a:pPr>
                    <a:defRPr b="0" cap="none" spc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Arial Black" panose="020B0A040201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E4-46E4-B076-20AC18F9AD1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E4-46E4-B076-20AC18F9AD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cap="none" spc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 Black" panose="020B0A040201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Sheet1!$E$2:$E$13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E4-46E4-B076-20AC18F9AD1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فاجعه بار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8E4-46E4-B076-20AC18F9AD1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Sheet1!$F$2:$F$13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E4-46E4-B076-20AC18F9AD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52802304"/>
        <c:axId val="352803840"/>
      </c:barChart>
      <c:catAx>
        <c:axId val="35280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Arial Black" panose="020B0A04020102020204" pitchFamily="34" charset="0"/>
              </a:defRPr>
            </a:pPr>
            <a:endParaRPr lang="en-US"/>
          </a:p>
        </c:txPr>
        <c:crossAx val="352803840"/>
        <c:crosses val="autoZero"/>
        <c:auto val="1"/>
        <c:lblAlgn val="ctr"/>
        <c:lblOffset val="100"/>
        <c:noMultiLvlLbl val="0"/>
      </c:catAx>
      <c:valAx>
        <c:axId val="35280384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995">
            <a:noFill/>
          </a:ln>
        </c:spPr>
        <c:txPr>
          <a:bodyPr/>
          <a:lstStyle/>
          <a:p>
            <a:pPr>
              <a:defRPr sz="1200">
                <a:latin typeface="Arial Black" panose="020B0A04020102020204" pitchFamily="34" charset="0"/>
              </a:defRPr>
            </a:pPr>
            <a:endParaRPr lang="en-US"/>
          </a:p>
        </c:txPr>
        <c:crossAx val="352802304"/>
        <c:crosses val="autoZero"/>
        <c:crossBetween val="between"/>
      </c:valAx>
      <c:spPr>
        <a:solidFill>
          <a:srgbClr val="FFFFFF"/>
        </a:solidFill>
      </c:spPr>
    </c:plotArea>
    <c:legend>
      <c:legendPos val="b"/>
      <c:layout>
        <c:manualLayout>
          <c:xMode val="edge"/>
          <c:yMode val="edge"/>
          <c:x val="0.18167684724052635"/>
          <c:y val="0.88864343153344039"/>
          <c:w val="0.57693565132520097"/>
          <c:h val="0.100404469885392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9">
          <a:latin typeface="IranNastaliq" pitchFamily="18" charset="0"/>
          <a:cs typeface="B Mitra" panose="00000400000000000000" pitchFamily="2" charset="-78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مبلغ </a:t>
            </a:r>
            <a:r>
              <a:rPr lang="fa-IR" sz="1440" b="1" i="0" u="none" strike="noStrike" baseline="0" dirty="0">
                <a:effectLst/>
              </a:rPr>
              <a:t>مصرف</a:t>
            </a:r>
            <a:endParaRPr lang="fa-IR" dirty="0">
              <a:cs typeface="B Titr" panose="00000700000000000000" pitchFamily="2" charset="-78"/>
            </a:endParaRP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170813499431714E-2"/>
          <c:y val="0.24017151688281838"/>
          <c:w val="0.90467894228739576"/>
          <c:h val="0.450444703410743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تجمعی تا آذر 1403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4135085025331812E-2"/>
                  <c:y val="-7.9519186996421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7F-484A-B800-D4D38B8A9808}"/>
                </c:ext>
              </c:extLst>
            </c:dLbl>
            <c:dLbl>
              <c:idx val="1"/>
              <c:layout>
                <c:manualLayout>
                  <c:x val="-1.7323227208106178E-2"/>
                  <c:y val="-7.0163988526254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17F-484A-B800-D4D38B8A9808}"/>
                </c:ext>
              </c:extLst>
            </c:dLbl>
            <c:dLbl>
              <c:idx val="2"/>
              <c:layout>
                <c:manualLayout>
                  <c:x val="-3.464645441621244E-2"/>
                  <c:y val="-4.209839311575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17F-484A-B800-D4D38B8A98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95053487</c:v>
                </c:pt>
                <c:pt idx="1">
                  <c:v>1420531</c:v>
                </c:pt>
                <c:pt idx="2">
                  <c:v>96474018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30-4DB7-8B82-49AD303384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تجمعی تا آذر 1403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1654034010133122E-3"/>
                  <c:y val="-0.149683175522675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7F-484A-B800-D4D38B8A9808}"/>
                </c:ext>
              </c:extLst>
            </c:dLbl>
            <c:dLbl>
              <c:idx val="1"/>
              <c:layout>
                <c:manualLayout>
                  <c:x val="8.6616136040530891E-3"/>
                  <c:y val="-0.145005576287592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17F-484A-B800-D4D38B8A9808}"/>
                </c:ext>
              </c:extLst>
            </c:dLbl>
            <c:dLbl>
              <c:idx val="2"/>
              <c:layout>
                <c:manualLayout>
                  <c:x val="3.0315647614185894E-2"/>
                  <c:y val="-0.102907183171839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17F-484A-B800-D4D38B8A98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108801505</c:v>
                </c:pt>
                <c:pt idx="1">
                  <c:v>1780629</c:v>
                </c:pt>
                <c:pt idx="2">
                  <c:v>110582134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30-4DB7-8B82-49AD303384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تجمعی تا آذر 1402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7954522436477727E-2"/>
                  <c:y val="-7.9519186996421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7F-484A-B800-D4D38B8A9808}"/>
                </c:ext>
              </c:extLst>
            </c:dLbl>
            <c:dLbl>
              <c:idx val="1"/>
              <c:layout>
                <c:manualLayout>
                  <c:x val="3.6811857817225707E-2"/>
                  <c:y val="-6.5486389291170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7F-484A-B800-D4D38B8A9808}"/>
                </c:ext>
              </c:extLst>
            </c:dLbl>
            <c:dLbl>
              <c:idx val="2"/>
              <c:layout>
                <c:manualLayout>
                  <c:x val="7.7954522436477811E-2"/>
                  <c:y val="-3.7420793880668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7F-484A-B800-D4D38B8A98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Sheet1!$D$2:$D$4</c:f>
              <c:numCache>
                <c:formatCode>#,##0</c:formatCode>
                <c:ptCount val="3"/>
                <c:pt idx="0">
                  <c:v>89916598</c:v>
                </c:pt>
                <c:pt idx="1">
                  <c:v>2850785</c:v>
                </c:pt>
                <c:pt idx="2">
                  <c:v>92767383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30-4DB7-8B82-49AD303384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میلیون ریال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8.9598425086761066E-2"/>
              <c:y val="0.362236967913879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252640180082067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12176142200394"/>
          <c:y val="5.3458346355064745E-2"/>
          <c:w val="0.82481604899570793"/>
          <c:h val="0.67433967033761244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ضریب تکرار حوادث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4.8582101218987372E-2"/>
                  <c:y val="-5.05050505050505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BB-4F51-94B1-872B6CE9697D}"/>
                </c:ext>
              </c:extLst>
            </c:dLbl>
            <c:dLbl>
              <c:idx val="1"/>
              <c:layout>
                <c:manualLayout>
                  <c:x val="-3.5233098104934343E-2"/>
                  <c:y val="-5.050505050505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BB-4F51-94B1-872B6CE9697D}"/>
                </c:ext>
              </c:extLst>
            </c:dLbl>
            <c:dLbl>
              <c:idx val="2"/>
              <c:layout>
                <c:manualLayout>
                  <c:x val="4.7197637194611591E-3"/>
                  <c:y val="-2.4242424242424197E-2"/>
                </c:manualLayout>
              </c:layout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BB-4F51-94B1-872B6CE9697D}"/>
                </c:ext>
              </c:extLst>
            </c:dLbl>
            <c:dLbl>
              <c:idx val="3"/>
              <c:layout>
                <c:manualLayout>
                  <c:x val="-6.3858403124310154E-2"/>
                  <c:y val="5.050505050505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BB-4F51-94B1-872B6CE9697D}"/>
                </c:ext>
              </c:extLst>
            </c:dLbl>
            <c:dLbl>
              <c:idx val="4"/>
              <c:layout>
                <c:manualLayout>
                  <c:x val="-3.1142636214734631E-2"/>
                  <c:y val="-3.83838383838383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BB-4F51-94B1-872B6CE9697D}"/>
                </c:ext>
              </c:extLst>
            </c:dLbl>
            <c:dLbl>
              <c:idx val="5"/>
              <c:layout>
                <c:manualLayout>
                  <c:x val="-3.1465091463075911E-3"/>
                  <c:y val="2.0202020202020211E-2"/>
                </c:manualLayout>
              </c:layout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BB-4F51-94B1-872B6CE969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Black" panose="020B0A04020102020204" pitchFamily="34" charset="0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Sheet1!$B$2:$B$13</c:f>
              <c:numCache>
                <c:formatCode>0.00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5.9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0BB-4F51-94B1-872B6CE969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chemeClr val="tx2">
                  <a:lumMod val="50000"/>
                </a:schemeClr>
              </a:solidFill>
            </a:ln>
          </c:spPr>
        </c:dropLines>
        <c:marker val="1"/>
        <c:smooth val="0"/>
        <c:axId val="192844160"/>
        <c:axId val="192845696"/>
      </c:lineChart>
      <c:catAx>
        <c:axId val="19284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2845696"/>
        <c:crosses val="autoZero"/>
        <c:auto val="1"/>
        <c:lblAlgn val="ctr"/>
        <c:lblOffset val="100"/>
        <c:noMultiLvlLbl val="0"/>
      </c:catAx>
      <c:valAx>
        <c:axId val="192845696"/>
        <c:scaling>
          <c:orientation val="minMax"/>
          <c:max val="40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/>
          <a:lstStyle/>
          <a:p>
            <a:pPr rtl="0">
              <a:defRPr>
                <a:latin typeface="Arial Black" panose="020B0A04020102020204" pitchFamily="34" charset="0"/>
              </a:defRPr>
            </a:pPr>
            <a:endParaRPr lang="en-US"/>
          </a:p>
        </c:txPr>
        <c:crossAx val="192844160"/>
        <c:crosses val="autoZero"/>
        <c:crossBetween val="between"/>
      </c:valAx>
      <c:spPr>
        <a:solidFill>
          <a:srgbClr val="FFFFFF"/>
        </a:solidFill>
      </c:spPr>
    </c:plotArea>
    <c:legend>
      <c:legendPos val="b"/>
      <c:layout>
        <c:manualLayout>
          <c:xMode val="edge"/>
          <c:yMode val="edge"/>
          <c:x val="0.34188546234278172"/>
          <c:y val="0.87232520986300865"/>
          <c:w val="0.31622882433240662"/>
          <c:h val="0.12767479013699137"/>
        </c:manualLayout>
      </c:layout>
      <c:overlay val="0"/>
    </c:legend>
    <c:plotVisOnly val="1"/>
    <c:dispBlanksAs val="zero"/>
    <c:showDLblsOverMax val="0"/>
  </c:chart>
  <c:spPr>
    <a:solidFill>
      <a:schemeClr val="accent2">
        <a:lumMod val="40000"/>
        <a:lumOff val="60000"/>
      </a:schemeClr>
    </a:solidFill>
  </c:spPr>
  <c:txPr>
    <a:bodyPr/>
    <a:lstStyle/>
    <a:p>
      <a:pPr rtl="0">
        <a:defRPr sz="1100"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IranNastaliq" pitchFamily="18" charset="0"/>
          <a:cs typeface="B Mitra" panose="00000400000000000000" pitchFamily="2" charset="-78"/>
        </a:defRPr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12176142200394"/>
          <c:y val="5.3458346355064745E-2"/>
          <c:w val="0.82481604899570793"/>
          <c:h val="0.67433967033761244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ضریب شدت تکرار حوادث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4.8582101218987372E-2"/>
                  <c:y val="-5.05050505050505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D2-4B38-98DF-EC81CA6A1C3F}"/>
                </c:ext>
              </c:extLst>
            </c:dLbl>
            <c:dLbl>
              <c:idx val="1"/>
              <c:layout>
                <c:manualLayout>
                  <c:x val="-3.5233098104934343E-2"/>
                  <c:y val="-5.050505050505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D2-4B38-98DF-EC81CA6A1C3F}"/>
                </c:ext>
              </c:extLst>
            </c:dLbl>
            <c:dLbl>
              <c:idx val="2"/>
              <c:layout>
                <c:manualLayout>
                  <c:x val="4.7197637194611591E-3"/>
                  <c:y val="-2.4242424242424197E-2"/>
                </c:manualLayout>
              </c:layout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D2-4B38-98DF-EC81CA6A1C3F}"/>
                </c:ext>
              </c:extLst>
            </c:dLbl>
            <c:dLbl>
              <c:idx val="3"/>
              <c:layout>
                <c:manualLayout>
                  <c:x val="-6.3858403124310154E-2"/>
                  <c:y val="5.050505050505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D2-4B38-98DF-EC81CA6A1C3F}"/>
                </c:ext>
              </c:extLst>
            </c:dLbl>
            <c:dLbl>
              <c:idx val="4"/>
              <c:layout>
                <c:manualLayout>
                  <c:x val="-3.1142636214734631E-2"/>
                  <c:y val="-3.83838383838383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D2-4B38-98DF-EC81CA6A1C3F}"/>
                </c:ext>
              </c:extLst>
            </c:dLbl>
            <c:dLbl>
              <c:idx val="5"/>
              <c:layout>
                <c:manualLayout>
                  <c:x val="-3.1465091463075911E-3"/>
                  <c:y val="2.0202020202020211E-2"/>
                </c:manualLayout>
              </c:layout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D2-4B38-98DF-EC81CA6A1C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Black" panose="020B0A04020102020204" pitchFamily="34" charset="0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Sheet1!$B$2:$B$13</c:f>
              <c:numCache>
                <c:formatCode>0.00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2.0499999999999998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8D2-4B38-98DF-EC81CA6A1C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chemeClr val="tx2">
                  <a:lumMod val="50000"/>
                </a:schemeClr>
              </a:solidFill>
            </a:ln>
          </c:spPr>
        </c:dropLines>
        <c:marker val="1"/>
        <c:smooth val="0"/>
        <c:axId val="192844160"/>
        <c:axId val="192845696"/>
      </c:lineChart>
      <c:catAx>
        <c:axId val="19284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2845696"/>
        <c:crosses val="autoZero"/>
        <c:auto val="1"/>
        <c:lblAlgn val="ctr"/>
        <c:lblOffset val="100"/>
        <c:noMultiLvlLbl val="0"/>
      </c:catAx>
      <c:valAx>
        <c:axId val="192845696"/>
        <c:scaling>
          <c:orientation val="minMax"/>
          <c:max val="4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/>
          <a:lstStyle/>
          <a:p>
            <a:pPr rtl="0">
              <a:defRPr>
                <a:latin typeface="Arial Black" panose="020B0A04020102020204" pitchFamily="34" charset="0"/>
              </a:defRPr>
            </a:pPr>
            <a:endParaRPr lang="en-US"/>
          </a:p>
        </c:txPr>
        <c:crossAx val="192844160"/>
        <c:crosses val="autoZero"/>
        <c:crossBetween val="between"/>
      </c:valAx>
      <c:spPr>
        <a:solidFill>
          <a:srgbClr val="FFFFFF"/>
        </a:solidFill>
      </c:spPr>
    </c:plotArea>
    <c:legend>
      <c:legendPos val="b"/>
      <c:layout>
        <c:manualLayout>
          <c:xMode val="edge"/>
          <c:yMode val="edge"/>
          <c:x val="0.14426221196988517"/>
          <c:y val="0.87232520986300865"/>
          <c:w val="0.74972498644069585"/>
          <c:h val="0.12767479013699137"/>
        </c:manualLayout>
      </c:layout>
      <c:overlay val="0"/>
    </c:legend>
    <c:plotVisOnly val="1"/>
    <c:dispBlanksAs val="zero"/>
    <c:showDLblsOverMax val="0"/>
  </c:chart>
  <c:spPr>
    <a:solidFill>
      <a:schemeClr val="accent2">
        <a:lumMod val="40000"/>
        <a:lumOff val="60000"/>
      </a:schemeClr>
    </a:solidFill>
  </c:spPr>
  <c:txPr>
    <a:bodyPr/>
    <a:lstStyle/>
    <a:p>
      <a:pPr rtl="0">
        <a:defRPr sz="1100"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IranNastaliq" pitchFamily="18" charset="0"/>
          <a:cs typeface="B Mitra" panose="00000400000000000000" pitchFamily="2" charset="-78"/>
        </a:defRPr>
      </a:pPr>
      <a:endParaRPr lang="en-US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34672099868217"/>
          <c:y val="4.2797811057200472E-2"/>
          <c:w val="0.82481604899570793"/>
          <c:h val="0.67433967033761244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ضریب شدت حوادث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4.8582101218987372E-2"/>
                  <c:y val="-5.05050505050505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F5-4A2D-983D-CA0629C1FEFB}"/>
                </c:ext>
              </c:extLst>
            </c:dLbl>
            <c:dLbl>
              <c:idx val="1"/>
              <c:layout>
                <c:manualLayout>
                  <c:x val="-3.5233098104934343E-2"/>
                  <c:y val="-5.050505050505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F5-4A2D-983D-CA0629C1FEFB}"/>
                </c:ext>
              </c:extLst>
            </c:dLbl>
            <c:dLbl>
              <c:idx val="2"/>
              <c:layout>
                <c:manualLayout>
                  <c:x val="4.7197637194611591E-3"/>
                  <c:y val="-2.4242424242424197E-2"/>
                </c:manualLayout>
              </c:layout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F5-4A2D-983D-CA0629C1FEFB}"/>
                </c:ext>
              </c:extLst>
            </c:dLbl>
            <c:dLbl>
              <c:idx val="3"/>
              <c:layout>
                <c:manualLayout>
                  <c:x val="-6.3858403124310154E-2"/>
                  <c:y val="5.050505050505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F5-4A2D-983D-CA0629C1FEFB}"/>
                </c:ext>
              </c:extLst>
            </c:dLbl>
            <c:dLbl>
              <c:idx val="4"/>
              <c:layout>
                <c:manualLayout>
                  <c:x val="-3.1142636214734631E-2"/>
                  <c:y val="-3.83838383838383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F5-4A2D-983D-CA0629C1FEFB}"/>
                </c:ext>
              </c:extLst>
            </c:dLbl>
            <c:dLbl>
              <c:idx val="5"/>
              <c:layout>
                <c:manualLayout>
                  <c:x val="-3.1465091463075911E-3"/>
                  <c:y val="2.0202020202020211E-2"/>
                </c:manualLayout>
              </c:layout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F5-4A2D-983D-CA0629C1FE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Black" panose="020B0A04020102020204" pitchFamily="34" charset="0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اذر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Sheet1!$B$2:$B$13</c:f>
              <c:numCache>
                <c:formatCode>0.00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718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FF5-4A2D-983D-CA0629C1FE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chemeClr val="tx2">
                  <a:lumMod val="50000"/>
                </a:schemeClr>
              </a:solidFill>
            </a:ln>
          </c:spPr>
        </c:dropLines>
        <c:marker val="1"/>
        <c:smooth val="0"/>
        <c:axId val="192844160"/>
        <c:axId val="192845696"/>
      </c:lineChart>
      <c:catAx>
        <c:axId val="19284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2845696"/>
        <c:crosses val="autoZero"/>
        <c:auto val="1"/>
        <c:lblAlgn val="ctr"/>
        <c:lblOffset val="100"/>
        <c:noMultiLvlLbl val="0"/>
      </c:catAx>
      <c:valAx>
        <c:axId val="192845696"/>
        <c:scaling>
          <c:orientation val="minMax"/>
          <c:max val="1000"/>
          <c:min val="0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/>
          <a:lstStyle/>
          <a:p>
            <a:pPr rtl="0">
              <a:defRPr>
                <a:latin typeface="Arial Black" panose="020B0A04020102020204" pitchFamily="34" charset="0"/>
              </a:defRPr>
            </a:pPr>
            <a:endParaRPr lang="en-US"/>
          </a:p>
        </c:txPr>
        <c:crossAx val="192844160"/>
        <c:crosses val="autoZero"/>
        <c:crossBetween val="between"/>
        <c:minorUnit val="5"/>
      </c:valAx>
      <c:spPr>
        <a:solidFill>
          <a:srgbClr val="FFFFFF"/>
        </a:solidFill>
      </c:spPr>
    </c:plotArea>
    <c:legend>
      <c:legendPos val="b"/>
      <c:layout>
        <c:manualLayout>
          <c:xMode val="edge"/>
          <c:yMode val="edge"/>
          <c:x val="0.34188546234278172"/>
          <c:y val="0.87232520986300865"/>
          <c:w val="0.31622882433240662"/>
          <c:h val="0.12767479013699137"/>
        </c:manualLayout>
      </c:layout>
      <c:overlay val="0"/>
    </c:legend>
    <c:plotVisOnly val="1"/>
    <c:dispBlanksAs val="zero"/>
    <c:showDLblsOverMax val="0"/>
  </c:chart>
  <c:spPr>
    <a:solidFill>
      <a:srgbClr val="FF6600"/>
    </a:solidFill>
  </c:spPr>
  <c:txPr>
    <a:bodyPr/>
    <a:lstStyle/>
    <a:p>
      <a:pPr rtl="0">
        <a:defRPr sz="1100"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IranNastaliq" pitchFamily="18" charset="0"/>
          <a:cs typeface="B Mitra" panose="00000400000000000000" pitchFamily="2" charset="-78"/>
        </a:defRPr>
      </a:pPr>
      <a:endParaRPr lang="en-U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12176142200394"/>
          <c:y val="5.3458346355064745E-2"/>
          <c:w val="0.82481604899570793"/>
          <c:h val="0.67433967033761244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نرخ تلفات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4.8582101218987372E-2"/>
                  <c:y val="-5.05050505050505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11-4A84-94F4-566660920749}"/>
                </c:ext>
              </c:extLst>
            </c:dLbl>
            <c:dLbl>
              <c:idx val="1"/>
              <c:layout>
                <c:manualLayout>
                  <c:x val="-3.5233098104934343E-2"/>
                  <c:y val="-5.050505050505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11-4A84-94F4-566660920749}"/>
                </c:ext>
              </c:extLst>
            </c:dLbl>
            <c:dLbl>
              <c:idx val="2"/>
              <c:layout>
                <c:manualLayout>
                  <c:x val="4.7197637194611591E-3"/>
                  <c:y val="-2.4242424242424197E-2"/>
                </c:manualLayout>
              </c:layout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11-4A84-94F4-566660920749}"/>
                </c:ext>
              </c:extLst>
            </c:dLbl>
            <c:dLbl>
              <c:idx val="3"/>
              <c:layout>
                <c:manualLayout>
                  <c:x val="-6.3858403124310154E-2"/>
                  <c:y val="5.050505050505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11-4A84-94F4-566660920749}"/>
                </c:ext>
              </c:extLst>
            </c:dLbl>
            <c:dLbl>
              <c:idx val="4"/>
              <c:layout>
                <c:manualLayout>
                  <c:x val="-3.1142636214734631E-2"/>
                  <c:y val="-3.83838383838383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11-4A84-94F4-566660920749}"/>
                </c:ext>
              </c:extLst>
            </c:dLbl>
            <c:dLbl>
              <c:idx val="5"/>
              <c:layout>
                <c:manualLayout>
                  <c:x val="-3.1465091463075911E-3"/>
                  <c:y val="2.0202020202020211E-2"/>
                </c:manualLayout>
              </c:layout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11-4A84-94F4-5666609207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Black" panose="020B0A04020102020204" pitchFamily="34" charset="0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Sheet1!$B$2:$B$13</c:f>
              <c:numCache>
                <c:formatCode>0.00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011-4A84-94F4-5666609207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chemeClr val="tx2">
                  <a:lumMod val="50000"/>
                </a:schemeClr>
              </a:solidFill>
            </a:ln>
          </c:spPr>
        </c:dropLines>
        <c:marker val="1"/>
        <c:smooth val="0"/>
        <c:axId val="192844160"/>
        <c:axId val="192845696"/>
      </c:lineChart>
      <c:catAx>
        <c:axId val="19284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2845696"/>
        <c:crosses val="autoZero"/>
        <c:auto val="1"/>
        <c:lblAlgn val="ctr"/>
        <c:lblOffset val="100"/>
        <c:noMultiLvlLbl val="0"/>
      </c:catAx>
      <c:valAx>
        <c:axId val="192845696"/>
        <c:scaling>
          <c:orientation val="minMax"/>
          <c:max val="4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/>
          <a:lstStyle/>
          <a:p>
            <a:pPr rtl="0">
              <a:defRPr>
                <a:latin typeface="Arial Black" panose="020B0A04020102020204" pitchFamily="34" charset="0"/>
              </a:defRPr>
            </a:pPr>
            <a:endParaRPr lang="en-US"/>
          </a:p>
        </c:txPr>
        <c:crossAx val="192844160"/>
        <c:crosses val="autoZero"/>
        <c:crossBetween val="between"/>
        <c:majorUnit val="0.5"/>
      </c:valAx>
      <c:spPr>
        <a:solidFill>
          <a:srgbClr val="FFFFFF"/>
        </a:solidFill>
      </c:spPr>
    </c:plotArea>
    <c:legend>
      <c:legendPos val="b"/>
      <c:layout>
        <c:manualLayout>
          <c:xMode val="edge"/>
          <c:yMode val="edge"/>
          <c:x val="0.34188546234278172"/>
          <c:y val="0.87232520986300865"/>
          <c:w val="0.31622882433240662"/>
          <c:h val="0.12767479013699137"/>
        </c:manualLayout>
      </c:layout>
      <c:overlay val="0"/>
    </c:legend>
    <c:plotVisOnly val="1"/>
    <c:dispBlanksAs val="zero"/>
    <c:showDLblsOverMax val="0"/>
  </c:chart>
  <c:spPr>
    <a:solidFill>
      <a:srgbClr val="FF6600"/>
    </a:solidFill>
  </c:spPr>
  <c:txPr>
    <a:bodyPr/>
    <a:lstStyle/>
    <a:p>
      <a:pPr rtl="0">
        <a:defRPr sz="1100"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IranNastaliq" pitchFamily="18" charset="0"/>
          <a:cs typeface="B Mitra" panose="00000400000000000000" pitchFamily="2" charset="-78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 مقداری </a:t>
            </a:r>
            <a:r>
              <a:rPr lang="fa-IR" sz="1440" b="1" i="0" u="none" strike="noStrike" baseline="0" dirty="0">
                <a:effectLst/>
              </a:rPr>
              <a:t>مصرف</a:t>
            </a:r>
            <a:r>
              <a:rPr lang="fa-IR" dirty="0">
                <a:cs typeface="B Titr" panose="00000700000000000000" pitchFamily="2" charset="-78"/>
              </a:rPr>
              <a:t> تجمعی تا پایان </a:t>
            </a:r>
            <a:r>
              <a:rPr lang="fa-IR" sz="1440" b="1" i="0" u="none" strike="noStrike" kern="1200" spc="0" baseline="0" dirty="0">
                <a:solidFill>
                  <a:prstClr val="black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آبان</a:t>
            </a:r>
            <a:r>
              <a:rPr lang="fa-IR" dirty="0">
                <a:cs typeface="B Titr" panose="00000700000000000000" pitchFamily="2" charset="-78"/>
              </a:rPr>
              <a:t> 1403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501620301458249E-2"/>
          <c:y val="0.21210592147231672"/>
          <c:w val="0.90467894228739576"/>
          <c:h val="0.51368289854987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8.661613604053129E-3"/>
                  <c:y val="-4.2098393115752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EE-4CB1-860C-914A2FC6B94F}"/>
                </c:ext>
              </c:extLst>
            </c:dLbl>
            <c:dLbl>
              <c:idx val="1"/>
              <c:layout>
                <c:manualLayout>
                  <c:x val="0"/>
                  <c:y val="-3.7420793880669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EE-4CB1-860C-914A2FC6B94F}"/>
                </c:ext>
              </c:extLst>
            </c:dLbl>
            <c:dLbl>
              <c:idx val="2"/>
              <c:layout>
                <c:manualLayout>
                  <c:x val="2.1654034010131929E-3"/>
                  <c:y val="-3.7420793880668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EE-4CB1-860C-914A2FC6B9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0.92</c:v>
                </c:pt>
                <c:pt idx="1">
                  <c:v>1.08</c:v>
                </c:pt>
                <c:pt idx="2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0-4058-ACAA-AE1D8E0712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آبان 1402</c:v>
                </c:pt>
              </c:strCache>
            </c:strRef>
          </c:tx>
          <c:spPr>
            <a:solidFill>
              <a:srgbClr val="4472C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481051015199047E-2"/>
                  <c:y val="-4.209839311575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EE-4CB1-860C-914A2FC6B94F}"/>
                </c:ext>
              </c:extLst>
            </c:dLbl>
            <c:dLbl>
              <c:idx val="1"/>
              <c:layout>
                <c:manualLayout>
                  <c:x val="2.5984840812159269E-2"/>
                  <c:y val="-4.6775992350836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EE-4CB1-860C-914A2FC6B94F}"/>
                </c:ext>
              </c:extLst>
            </c:dLbl>
            <c:dLbl>
              <c:idx val="2"/>
              <c:layout>
                <c:manualLayout>
                  <c:x val="2.1654034010132724E-2"/>
                  <c:y val="-3.2743194645585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EE-4CB1-860C-914A2FC6B9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1.25</c:v>
                </c:pt>
                <c:pt idx="1">
                  <c:v>0.5</c:v>
                </c:pt>
                <c:pt idx="2">
                  <c:v>1.24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40-4058-ACAA-AE1D8E0712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1">
                  <a:defRPr lang="fa-IR" sz="1600" b="1" i="0" u="none" strike="noStrike" kern="1200" baseline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sz="1200" b="1" i="0" u="none" strike="noStrike" kern="1200" baseline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rPr>
                  <a:t>درصد</a:t>
                </a:r>
                <a:r>
                  <a:rPr lang="fa-IR" sz="1600" b="1" i="0" u="none" strike="noStrike" kern="1200" baseline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rPr>
                  <a:t> (%)</a:t>
                </a:r>
              </a:p>
            </c:rich>
          </c:tx>
          <c:layout>
            <c:manualLayout>
              <c:xMode val="edge"/>
              <c:yMode val="edge"/>
              <c:x val="6.1448180873588526E-2"/>
              <c:y val="0.362236967913879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1">
                <a:defRPr lang="fa-IR" sz="1600" b="1" i="0" u="none" strike="noStrike" kern="1200" baseline="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42135817511393E-3"/>
          <c:y val="0.87539280784127693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 مبلغی </a:t>
            </a:r>
            <a:r>
              <a:rPr lang="fa-IR" sz="1440" b="1" i="0" u="none" strike="noStrike" baseline="0" dirty="0">
                <a:effectLst/>
              </a:rPr>
              <a:t>مصرف</a:t>
            </a:r>
            <a:r>
              <a:rPr lang="fa-IR" dirty="0">
                <a:cs typeface="B Titr" panose="00000700000000000000" pitchFamily="2" charset="-78"/>
              </a:rPr>
              <a:t> تجمعی تا پایان </a:t>
            </a:r>
            <a:r>
              <a:rPr lang="fa-IR" sz="1440" b="1" i="0" u="none" strike="noStrike" kern="1200" spc="0" baseline="0" dirty="0">
                <a:solidFill>
                  <a:prstClr val="black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آبان</a:t>
            </a:r>
            <a:r>
              <a:rPr lang="fa-IR" dirty="0">
                <a:cs typeface="B Titr" panose="00000700000000000000" pitchFamily="2" charset="-78"/>
              </a:rPr>
              <a:t> 1403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501620301458249E-2"/>
          <c:y val="0.21210592147231672"/>
          <c:w val="0.90467894228739576"/>
          <c:h val="0.51368289854987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</c:v>
                </c:pt>
              </c:strCache>
            </c:strRef>
          </c:tx>
          <c:spPr>
            <a:solidFill>
              <a:srgbClr val="4472C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1654034010132765E-2"/>
                  <c:y val="-6.5486389291170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B8-44BF-952A-24CBCA05BF5F}"/>
                </c:ext>
              </c:extLst>
            </c:dLbl>
            <c:dLbl>
              <c:idx val="1"/>
              <c:layout>
                <c:manualLayout>
                  <c:x val="1.0827017005066362E-2"/>
                  <c:y val="-3.7420793880668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B8-44BF-952A-24CBCA05BF5F}"/>
                </c:ext>
              </c:extLst>
            </c:dLbl>
            <c:dLbl>
              <c:idx val="2"/>
              <c:layout>
                <c:manualLayout>
                  <c:x val="-1.2992420406079714E-2"/>
                  <c:y val="-4.6775992350836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B8-44BF-952A-24CBCA05BF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0.91</c:v>
                </c:pt>
                <c:pt idx="1">
                  <c:v>0.9</c:v>
                </c:pt>
                <c:pt idx="2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9F-4DE3-A445-DBD342881C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آبان 1402</c:v>
                </c:pt>
              </c:strCache>
            </c:strRef>
          </c:tx>
          <c:spPr>
            <a:solidFill>
              <a:srgbClr val="FFC1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481051015199047E-2"/>
                  <c:y val="-3.7420793880668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B8-44BF-952A-24CBCA05BF5F}"/>
                </c:ext>
              </c:extLst>
            </c:dLbl>
            <c:dLbl>
              <c:idx val="1"/>
              <c:layout>
                <c:manualLayout>
                  <c:x val="1.2992420406079635E-2"/>
                  <c:y val="-5.1453591585919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B8-44BF-952A-24CBCA05BF5F}"/>
                </c:ext>
              </c:extLst>
            </c:dLbl>
            <c:dLbl>
              <c:idx val="2"/>
              <c:layout>
                <c:manualLayout>
                  <c:x val="2.1654034010132724E-2"/>
                  <c:y val="-2.3387996175418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B8-44BF-952A-24CBCA05BF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1.1499999999999999</c:v>
                </c:pt>
                <c:pt idx="1">
                  <c:v>0.54</c:v>
                </c:pt>
                <c:pt idx="2">
                  <c:v>1.1299999999999999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9F-4DE3-A445-DBD342881C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درصد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0692165229486725"/>
              <c:y val="0.371592166384046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3922169604624623E-3"/>
          <c:y val="0.88007040707636053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مقدار مصرف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1654034010132724E-2"/>
                  <c:y val="-3.2743194645585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43C-4041-A75A-2029045CF1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#,##0">
                  <c:v>8551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7B-4578-B424-FB0159CFC895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واقعی آذر 1403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323227208106178E-2"/>
                  <c:y val="-4.209839311575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3C-4041-A75A-2029045CF110}"/>
                </c:ext>
              </c:extLst>
            </c:dLbl>
            <c:dLbl>
              <c:idx val="1"/>
              <c:layout>
                <c:manualLayout>
                  <c:x val="6.4962102030398173E-3"/>
                  <c:y val="-5.613119082100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3C-4041-A75A-2029045CF110}"/>
                </c:ext>
              </c:extLst>
            </c:dLbl>
            <c:dLbl>
              <c:idx val="2"/>
              <c:layout>
                <c:manualLayout>
                  <c:x val="-1.7323227208106258E-2"/>
                  <c:y val="-5.613119082100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3C-4041-A75A-2029045CF1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71227</c:v>
                </c:pt>
                <c:pt idx="1">
                  <c:v>307</c:v>
                </c:pt>
                <c:pt idx="2">
                  <c:v>71534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7B-4578-B424-FB0159CFC895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بودجه آذر 1403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315647614185773E-2"/>
                  <c:y val="-9.8229583936755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01-4AF5-8245-54D105BA64DE}"/>
                </c:ext>
              </c:extLst>
            </c:dLbl>
            <c:dLbl>
              <c:idx val="1"/>
              <c:layout>
                <c:manualLayout>
                  <c:x val="2.3819437411145918E-2"/>
                  <c:y val="-4.2098393115752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01-4AF5-8245-54D105BA64DE}"/>
                </c:ext>
              </c:extLst>
            </c:dLbl>
            <c:dLbl>
              <c:idx val="2"/>
              <c:layout>
                <c:manualLayout>
                  <c:x val="2.3819437411145838E-2"/>
                  <c:y val="-8.4196786231505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01-4AF5-8245-54D105BA64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Sheet1!$D$2:$D$4</c:f>
              <c:numCache>
                <c:formatCode>#,##0</c:formatCode>
                <c:ptCount val="3"/>
                <c:pt idx="0">
                  <c:v>102094</c:v>
                </c:pt>
                <c:pt idx="1">
                  <c:v>611</c:v>
                </c:pt>
                <c:pt idx="2">
                  <c:v>102705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88-45BA-A42B-023355C41C52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واقعی آذر 1402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2796698629384862E-2"/>
                  <c:y val="-6.5486389291170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16-466D-B6B3-2DA21EBC37D7}"/>
                </c:ext>
              </c:extLst>
            </c:dLbl>
            <c:dLbl>
              <c:idx val="1"/>
              <c:layout>
                <c:manualLayout>
                  <c:x val="3.2481051015198929E-2"/>
                  <c:y val="-4.2098393115752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16-466D-B6B3-2DA21EBC37D7}"/>
                </c:ext>
              </c:extLst>
            </c:dLbl>
            <c:dLbl>
              <c:idx val="2"/>
              <c:layout>
                <c:manualLayout>
                  <c:x val="7.3623715634451262E-2"/>
                  <c:y val="-8.8874385466588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16-466D-B6B3-2DA21EBC37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Sheet1!$E$2:$E$4</c:f>
              <c:numCache>
                <c:formatCode>#,##0</c:formatCode>
                <c:ptCount val="3"/>
                <c:pt idx="0">
                  <c:v>79568</c:v>
                </c:pt>
                <c:pt idx="1">
                  <c:v>623</c:v>
                </c:pt>
                <c:pt idx="2">
                  <c:v>80191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B5-464E-80EB-238EAD8AE7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10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تن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8.5267618284734517E-2"/>
              <c:y val="0.44175615491030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19150350266787924"/>
          <c:y val="0.87071520860619334"/>
          <c:w val="0.61566698346347926"/>
          <c:h val="8.96091736928872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4DAA1-4B11-48EB-9F0C-AF026AA253EB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7CC98-4483-4D9F-96B5-0A5A6A787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9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96850" y="1465263"/>
            <a:ext cx="7035800" cy="3959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6304E-FDE3-4B4F-A3B7-EBE87F3FA5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451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96850" y="1465263"/>
            <a:ext cx="7035800" cy="3959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6304E-FDE3-4B4F-A3B7-EBE87F3FA5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79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FFB54-D332-4A23-BBAC-AB1B70D6EEAF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29/06/1446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1009B-1066-4A98-8B7B-8CCA1B1F0A7C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51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FFB54-D332-4A23-BBAC-AB1B70D6EEAF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29/06/1446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1009B-1066-4A98-8B7B-8CCA1B1F0A7C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11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FFB54-D332-4A23-BBAC-AB1B70D6EEAF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29/06/1446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1009B-1066-4A98-8B7B-8CCA1B1F0A7C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10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1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1" y="4279973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7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000" y="1312607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9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43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FFB54-D332-4A23-BBAC-AB1B70D6EEAF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29/06/1446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1009B-1066-4A98-8B7B-8CCA1B1F0A7C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47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FFB54-D332-4A23-BBAC-AB1B70D6EEAF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29/06/1446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1009B-1066-4A98-8B7B-8CCA1B1F0A7C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73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FFB54-D332-4A23-BBAC-AB1B70D6EEAF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29/06/1446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1009B-1066-4A98-8B7B-8CCA1B1F0A7C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73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FFB54-D332-4A23-BBAC-AB1B70D6EEAF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29/06/1446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1009B-1066-4A98-8B7B-8CCA1B1F0A7C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69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FFB54-D332-4A23-BBAC-AB1B70D6EEAF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29/06/1446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1009B-1066-4A98-8B7B-8CCA1B1F0A7C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8642" y="89545"/>
            <a:ext cx="12017563" cy="9797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1363116" y="272520"/>
            <a:ext cx="654024" cy="654024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لوگوی شرکت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209" y="192235"/>
            <a:ext cx="996151" cy="814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9623" y="89545"/>
            <a:ext cx="10515600" cy="979715"/>
          </a:xfrm>
        </p:spPr>
        <p:txBody>
          <a:bodyPr>
            <a:normAutofit/>
          </a:bodyPr>
          <a:lstStyle>
            <a:lvl1pPr algn="ctr" rtl="1">
              <a:defRPr sz="2800">
                <a:cs typeface="B Titr" panose="00000700000000000000" pitchFamily="2" charset="-78"/>
              </a:defRPr>
            </a:lvl1pPr>
          </a:lstStyle>
          <a:p>
            <a:r>
              <a:rPr lang="fa-IR" dirty="0"/>
              <a:t>عنوان</a:t>
            </a:r>
          </a:p>
        </p:txBody>
      </p:sp>
    </p:spTree>
    <p:extLst>
      <p:ext uri="{BB962C8B-B14F-4D97-AF65-F5344CB8AC3E}">
        <p14:creationId xmlns:p14="http://schemas.microsoft.com/office/powerpoint/2010/main" val="263349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FFB54-D332-4A23-BBAC-AB1B70D6EEAF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29/06/1446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1009B-1066-4A98-8B7B-8CCA1B1F0A7C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8642" y="89545"/>
            <a:ext cx="12017563" cy="9797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1363116" y="272520"/>
            <a:ext cx="654024" cy="654024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لوگوی شرکت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209" y="192235"/>
            <a:ext cx="996151" cy="81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FFB54-D332-4A23-BBAC-AB1B70D6EEAF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29/06/1446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1009B-1066-4A98-8B7B-8CCA1B1F0A7C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9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FFB54-D332-4A23-BBAC-AB1B70D6EEAF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29/06/1446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1009B-1066-4A98-8B7B-8CCA1B1F0A7C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1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FFB54-D332-4A23-BBAC-AB1B70D6EEAF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29/06/1446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1009B-1066-4A98-8B7B-8CCA1B1F0A7C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09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2.xml"/><Relationship Id="rId3" Type="http://schemas.openxmlformats.org/officeDocument/2006/relationships/chart" Target="../charts/chart48.xml"/><Relationship Id="rId7" Type="http://schemas.openxmlformats.org/officeDocument/2006/relationships/chart" Target="../charts/chart51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chart" Target="../charts/chart50.xml"/><Relationship Id="rId4" Type="http://schemas.openxmlformats.org/officeDocument/2006/relationships/chart" Target="../charts/chart4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chart" Target="../charts/chart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chart" Target="../charts/chart5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63.xml"/><Relationship Id="rId5" Type="http://schemas.openxmlformats.org/officeDocument/2006/relationships/chart" Target="../charts/chart62.xml"/><Relationship Id="rId4" Type="http://schemas.openxmlformats.org/officeDocument/2006/relationships/chart" Target="../charts/chart6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7035610-A2EB-40A1-A599-F16C2002E1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2500" r="12500"/>
          <a:stretch>
            <a:fillRect/>
          </a:stretch>
        </p:blipFill>
        <p:spPr>
          <a:xfrm>
            <a:off x="710813" y="1416424"/>
            <a:ext cx="4617784" cy="4617784"/>
          </a:xfrm>
        </p:spPr>
      </p:pic>
      <p:sp>
        <p:nvSpPr>
          <p:cNvPr id="4" name="Freeform 3"/>
          <p:cNvSpPr/>
          <p:nvPr/>
        </p:nvSpPr>
        <p:spPr>
          <a:xfrm>
            <a:off x="6371317" y="1335974"/>
            <a:ext cx="1718152" cy="676894"/>
          </a:xfrm>
          <a:custGeom>
            <a:avLst/>
            <a:gdLst>
              <a:gd name="connsiteX0" fmla="*/ 771691 w 1718152"/>
              <a:gd name="connsiteY0" fmla="*/ 112816 h 676894"/>
              <a:gd name="connsiteX1" fmla="*/ 937945 w 1718152"/>
              <a:gd name="connsiteY1" fmla="*/ 118753 h 676894"/>
              <a:gd name="connsiteX2" fmla="*/ 955758 w 1718152"/>
              <a:gd name="connsiteY2" fmla="*/ 130629 h 676894"/>
              <a:gd name="connsiteX3" fmla="*/ 973571 w 1718152"/>
              <a:gd name="connsiteY3" fmla="*/ 136566 h 676894"/>
              <a:gd name="connsiteX4" fmla="*/ 985447 w 1718152"/>
              <a:gd name="connsiteY4" fmla="*/ 148442 h 676894"/>
              <a:gd name="connsiteX5" fmla="*/ 1003260 w 1718152"/>
              <a:gd name="connsiteY5" fmla="*/ 154379 h 676894"/>
              <a:gd name="connsiteX6" fmla="*/ 1127951 w 1718152"/>
              <a:gd name="connsiteY6" fmla="*/ 160317 h 676894"/>
              <a:gd name="connsiteX7" fmla="*/ 1222953 w 1718152"/>
              <a:gd name="connsiteY7" fmla="*/ 172192 h 676894"/>
              <a:gd name="connsiteX8" fmla="*/ 1276392 w 1718152"/>
              <a:gd name="connsiteY8" fmla="*/ 184068 h 676894"/>
              <a:gd name="connsiteX9" fmla="*/ 1597026 w 1718152"/>
              <a:gd name="connsiteY9" fmla="*/ 201881 h 676894"/>
              <a:gd name="connsiteX10" fmla="*/ 1620777 w 1718152"/>
              <a:gd name="connsiteY10" fmla="*/ 207818 h 676894"/>
              <a:gd name="connsiteX11" fmla="*/ 1644527 w 1718152"/>
              <a:gd name="connsiteY11" fmla="*/ 219694 h 676894"/>
              <a:gd name="connsiteX12" fmla="*/ 1680153 w 1718152"/>
              <a:gd name="connsiteY12" fmla="*/ 225631 h 676894"/>
              <a:gd name="connsiteX13" fmla="*/ 1709841 w 1718152"/>
              <a:gd name="connsiteY13" fmla="*/ 231569 h 676894"/>
              <a:gd name="connsiteX14" fmla="*/ 1709841 w 1718152"/>
              <a:gd name="connsiteY14" fmla="*/ 421574 h 676894"/>
              <a:gd name="connsiteX15" fmla="*/ 1686091 w 1718152"/>
              <a:gd name="connsiteY15" fmla="*/ 433449 h 676894"/>
              <a:gd name="connsiteX16" fmla="*/ 1674215 w 1718152"/>
              <a:gd name="connsiteY16" fmla="*/ 445325 h 676894"/>
              <a:gd name="connsiteX17" fmla="*/ 1614839 w 1718152"/>
              <a:gd name="connsiteY17" fmla="*/ 457200 h 676894"/>
              <a:gd name="connsiteX18" fmla="*/ 1579213 w 1718152"/>
              <a:gd name="connsiteY18" fmla="*/ 486888 h 676894"/>
              <a:gd name="connsiteX19" fmla="*/ 1549525 w 1718152"/>
              <a:gd name="connsiteY19" fmla="*/ 492826 h 676894"/>
              <a:gd name="connsiteX20" fmla="*/ 1383270 w 1718152"/>
              <a:gd name="connsiteY20" fmla="*/ 498764 h 676894"/>
              <a:gd name="connsiteX21" fmla="*/ 1335769 w 1718152"/>
              <a:gd name="connsiteY21" fmla="*/ 510639 h 676894"/>
              <a:gd name="connsiteX22" fmla="*/ 1282330 w 1718152"/>
              <a:gd name="connsiteY22" fmla="*/ 516577 h 676894"/>
              <a:gd name="connsiteX23" fmla="*/ 1228891 w 1718152"/>
              <a:gd name="connsiteY23" fmla="*/ 528452 h 676894"/>
              <a:gd name="connsiteX24" fmla="*/ 1163577 w 1718152"/>
              <a:gd name="connsiteY24" fmla="*/ 540327 h 676894"/>
              <a:gd name="connsiteX25" fmla="*/ 1116075 w 1718152"/>
              <a:gd name="connsiteY25" fmla="*/ 564078 h 676894"/>
              <a:gd name="connsiteX26" fmla="*/ 1080449 w 1718152"/>
              <a:gd name="connsiteY26" fmla="*/ 575953 h 676894"/>
              <a:gd name="connsiteX27" fmla="*/ 973571 w 1718152"/>
              <a:gd name="connsiteY27" fmla="*/ 570016 h 676894"/>
              <a:gd name="connsiteX28" fmla="*/ 955758 w 1718152"/>
              <a:gd name="connsiteY28" fmla="*/ 564078 h 676894"/>
              <a:gd name="connsiteX29" fmla="*/ 914195 w 1718152"/>
              <a:gd name="connsiteY29" fmla="*/ 552203 h 676894"/>
              <a:gd name="connsiteX30" fmla="*/ 902319 w 1718152"/>
              <a:gd name="connsiteY30" fmla="*/ 540327 h 676894"/>
              <a:gd name="connsiteX31" fmla="*/ 878569 w 1718152"/>
              <a:gd name="connsiteY31" fmla="*/ 534390 h 676894"/>
              <a:gd name="connsiteX32" fmla="*/ 860756 w 1718152"/>
              <a:gd name="connsiteY32" fmla="*/ 528452 h 676894"/>
              <a:gd name="connsiteX33" fmla="*/ 813254 w 1718152"/>
              <a:gd name="connsiteY33" fmla="*/ 510639 h 676894"/>
              <a:gd name="connsiteX34" fmla="*/ 718252 w 1718152"/>
              <a:gd name="connsiteY34" fmla="*/ 516577 h 676894"/>
              <a:gd name="connsiteX35" fmla="*/ 700439 w 1718152"/>
              <a:gd name="connsiteY35" fmla="*/ 522514 h 676894"/>
              <a:gd name="connsiteX36" fmla="*/ 670751 w 1718152"/>
              <a:gd name="connsiteY36" fmla="*/ 534390 h 676894"/>
              <a:gd name="connsiteX37" fmla="*/ 641062 w 1718152"/>
              <a:gd name="connsiteY37" fmla="*/ 570016 h 676894"/>
              <a:gd name="connsiteX38" fmla="*/ 617312 w 1718152"/>
              <a:gd name="connsiteY38" fmla="*/ 587829 h 676894"/>
              <a:gd name="connsiteX39" fmla="*/ 587623 w 1718152"/>
              <a:gd name="connsiteY39" fmla="*/ 617517 h 676894"/>
              <a:gd name="connsiteX40" fmla="*/ 557935 w 1718152"/>
              <a:gd name="connsiteY40" fmla="*/ 635330 h 676894"/>
              <a:gd name="connsiteX41" fmla="*/ 540122 w 1718152"/>
              <a:gd name="connsiteY41" fmla="*/ 641268 h 676894"/>
              <a:gd name="connsiteX42" fmla="*/ 522309 w 1718152"/>
              <a:gd name="connsiteY42" fmla="*/ 653143 h 676894"/>
              <a:gd name="connsiteX43" fmla="*/ 379805 w 1718152"/>
              <a:gd name="connsiteY43" fmla="*/ 676894 h 676894"/>
              <a:gd name="connsiteX44" fmla="*/ 290740 w 1718152"/>
              <a:gd name="connsiteY44" fmla="*/ 670956 h 676894"/>
              <a:gd name="connsiteX45" fmla="*/ 249177 w 1718152"/>
              <a:gd name="connsiteY45" fmla="*/ 659081 h 676894"/>
              <a:gd name="connsiteX46" fmla="*/ 201675 w 1718152"/>
              <a:gd name="connsiteY46" fmla="*/ 647205 h 676894"/>
              <a:gd name="connsiteX47" fmla="*/ 166049 w 1718152"/>
              <a:gd name="connsiteY47" fmla="*/ 623455 h 676894"/>
              <a:gd name="connsiteX48" fmla="*/ 154174 w 1718152"/>
              <a:gd name="connsiteY48" fmla="*/ 611579 h 676894"/>
              <a:gd name="connsiteX49" fmla="*/ 136361 w 1718152"/>
              <a:gd name="connsiteY49" fmla="*/ 605642 h 676894"/>
              <a:gd name="connsiteX50" fmla="*/ 71047 w 1718152"/>
              <a:gd name="connsiteY50" fmla="*/ 587829 h 676894"/>
              <a:gd name="connsiteX51" fmla="*/ 65109 w 1718152"/>
              <a:gd name="connsiteY51" fmla="*/ 570016 h 676894"/>
              <a:gd name="connsiteX52" fmla="*/ 53234 w 1718152"/>
              <a:gd name="connsiteY52" fmla="*/ 558140 h 676894"/>
              <a:gd name="connsiteX53" fmla="*/ 47296 w 1718152"/>
              <a:gd name="connsiteY53" fmla="*/ 528452 h 676894"/>
              <a:gd name="connsiteX54" fmla="*/ 23545 w 1718152"/>
              <a:gd name="connsiteY54" fmla="*/ 486888 h 676894"/>
              <a:gd name="connsiteX55" fmla="*/ 17608 w 1718152"/>
              <a:gd name="connsiteY55" fmla="*/ 469075 h 676894"/>
              <a:gd name="connsiteX56" fmla="*/ 5732 w 1718152"/>
              <a:gd name="connsiteY56" fmla="*/ 457200 h 676894"/>
              <a:gd name="connsiteX57" fmla="*/ 17608 w 1718152"/>
              <a:gd name="connsiteY57" fmla="*/ 237507 h 676894"/>
              <a:gd name="connsiteX58" fmla="*/ 23545 w 1718152"/>
              <a:gd name="connsiteY58" fmla="*/ 195943 h 676894"/>
              <a:gd name="connsiteX59" fmla="*/ 29483 w 1718152"/>
              <a:gd name="connsiteY59" fmla="*/ 166255 h 676894"/>
              <a:gd name="connsiteX60" fmla="*/ 47296 w 1718152"/>
              <a:gd name="connsiteY60" fmla="*/ 154379 h 676894"/>
              <a:gd name="connsiteX61" fmla="*/ 71047 w 1718152"/>
              <a:gd name="connsiteY61" fmla="*/ 142504 h 676894"/>
              <a:gd name="connsiteX62" fmla="*/ 106673 w 1718152"/>
              <a:gd name="connsiteY62" fmla="*/ 130629 h 676894"/>
              <a:gd name="connsiteX63" fmla="*/ 136361 w 1718152"/>
              <a:gd name="connsiteY63" fmla="*/ 112816 h 676894"/>
              <a:gd name="connsiteX64" fmla="*/ 189800 w 1718152"/>
              <a:gd name="connsiteY64" fmla="*/ 65314 h 676894"/>
              <a:gd name="connsiteX65" fmla="*/ 207613 w 1718152"/>
              <a:gd name="connsiteY65" fmla="*/ 59377 h 676894"/>
              <a:gd name="connsiteX66" fmla="*/ 219488 w 1718152"/>
              <a:gd name="connsiteY66" fmla="*/ 47501 h 676894"/>
              <a:gd name="connsiteX67" fmla="*/ 290740 w 1718152"/>
              <a:gd name="connsiteY67" fmla="*/ 17813 h 676894"/>
              <a:gd name="connsiteX68" fmla="*/ 356054 w 1718152"/>
              <a:gd name="connsiteY68" fmla="*/ 0 h 676894"/>
              <a:gd name="connsiteX69" fmla="*/ 415431 w 1718152"/>
              <a:gd name="connsiteY69" fmla="*/ 5938 h 676894"/>
              <a:gd name="connsiteX70" fmla="*/ 468870 w 1718152"/>
              <a:gd name="connsiteY70" fmla="*/ 17813 h 676894"/>
              <a:gd name="connsiteX71" fmla="*/ 486683 w 1718152"/>
              <a:gd name="connsiteY71" fmla="*/ 29688 h 676894"/>
              <a:gd name="connsiteX72" fmla="*/ 498558 w 1718152"/>
              <a:gd name="connsiteY72" fmla="*/ 41564 h 676894"/>
              <a:gd name="connsiteX73" fmla="*/ 522309 w 1718152"/>
              <a:gd name="connsiteY73" fmla="*/ 53439 h 676894"/>
              <a:gd name="connsiteX74" fmla="*/ 540122 w 1718152"/>
              <a:gd name="connsiteY74" fmla="*/ 59377 h 676894"/>
              <a:gd name="connsiteX75" fmla="*/ 587623 w 1718152"/>
              <a:gd name="connsiteY75" fmla="*/ 71252 h 676894"/>
              <a:gd name="connsiteX76" fmla="*/ 623249 w 1718152"/>
              <a:gd name="connsiteY76" fmla="*/ 89065 h 676894"/>
              <a:gd name="connsiteX77" fmla="*/ 635125 w 1718152"/>
              <a:gd name="connsiteY77" fmla="*/ 106878 h 676894"/>
              <a:gd name="connsiteX78" fmla="*/ 664813 w 1718152"/>
              <a:gd name="connsiteY78" fmla="*/ 130629 h 676894"/>
              <a:gd name="connsiteX79" fmla="*/ 688564 w 1718152"/>
              <a:gd name="connsiteY79" fmla="*/ 160317 h 676894"/>
              <a:gd name="connsiteX80" fmla="*/ 771691 w 1718152"/>
              <a:gd name="connsiteY80" fmla="*/ 112816 h 67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718152" h="676894">
                <a:moveTo>
                  <a:pt x="771691" y="112816"/>
                </a:moveTo>
                <a:cubicBezTo>
                  <a:pt x="813254" y="105889"/>
                  <a:pt x="882750" y="113411"/>
                  <a:pt x="937945" y="118753"/>
                </a:cubicBezTo>
                <a:cubicBezTo>
                  <a:pt x="945048" y="119440"/>
                  <a:pt x="949375" y="127438"/>
                  <a:pt x="955758" y="130629"/>
                </a:cubicBezTo>
                <a:cubicBezTo>
                  <a:pt x="961356" y="133428"/>
                  <a:pt x="967633" y="134587"/>
                  <a:pt x="973571" y="136566"/>
                </a:cubicBezTo>
                <a:cubicBezTo>
                  <a:pt x="977530" y="140525"/>
                  <a:pt x="980646" y="145562"/>
                  <a:pt x="985447" y="148442"/>
                </a:cubicBezTo>
                <a:cubicBezTo>
                  <a:pt x="990814" y="151662"/>
                  <a:pt x="997023" y="153859"/>
                  <a:pt x="1003260" y="154379"/>
                </a:cubicBezTo>
                <a:cubicBezTo>
                  <a:pt x="1044727" y="157834"/>
                  <a:pt x="1086387" y="158338"/>
                  <a:pt x="1127951" y="160317"/>
                </a:cubicBezTo>
                <a:cubicBezTo>
                  <a:pt x="1159618" y="164275"/>
                  <a:pt x="1192677" y="162099"/>
                  <a:pt x="1222953" y="172192"/>
                </a:cubicBezTo>
                <a:cubicBezTo>
                  <a:pt x="1245233" y="179619"/>
                  <a:pt x="1247969" y="181560"/>
                  <a:pt x="1276392" y="184068"/>
                </a:cubicBezTo>
                <a:cubicBezTo>
                  <a:pt x="1420519" y="196785"/>
                  <a:pt x="1455251" y="196428"/>
                  <a:pt x="1597026" y="201881"/>
                </a:cubicBezTo>
                <a:cubicBezTo>
                  <a:pt x="1604943" y="203860"/>
                  <a:pt x="1613136" y="204953"/>
                  <a:pt x="1620777" y="207818"/>
                </a:cubicBezTo>
                <a:cubicBezTo>
                  <a:pt x="1629065" y="210926"/>
                  <a:pt x="1636049" y="217151"/>
                  <a:pt x="1644527" y="219694"/>
                </a:cubicBezTo>
                <a:cubicBezTo>
                  <a:pt x="1656058" y="223153"/>
                  <a:pt x="1668308" y="223477"/>
                  <a:pt x="1680153" y="225631"/>
                </a:cubicBezTo>
                <a:cubicBezTo>
                  <a:pt x="1690082" y="227436"/>
                  <a:pt x="1699945" y="229590"/>
                  <a:pt x="1709841" y="231569"/>
                </a:cubicBezTo>
                <a:cubicBezTo>
                  <a:pt x="1716488" y="298039"/>
                  <a:pt x="1724633" y="350573"/>
                  <a:pt x="1709841" y="421574"/>
                </a:cubicBezTo>
                <a:cubicBezTo>
                  <a:pt x="1708036" y="430239"/>
                  <a:pt x="1693456" y="428539"/>
                  <a:pt x="1686091" y="433449"/>
                </a:cubicBezTo>
                <a:cubicBezTo>
                  <a:pt x="1681433" y="436554"/>
                  <a:pt x="1679016" y="442445"/>
                  <a:pt x="1674215" y="445325"/>
                </a:cubicBezTo>
                <a:cubicBezTo>
                  <a:pt x="1661263" y="453096"/>
                  <a:pt x="1622039" y="456171"/>
                  <a:pt x="1614839" y="457200"/>
                </a:cubicBezTo>
                <a:cubicBezTo>
                  <a:pt x="1605597" y="466442"/>
                  <a:pt x="1592440" y="481928"/>
                  <a:pt x="1579213" y="486888"/>
                </a:cubicBezTo>
                <a:cubicBezTo>
                  <a:pt x="1569764" y="490432"/>
                  <a:pt x="1559599" y="492215"/>
                  <a:pt x="1549525" y="492826"/>
                </a:cubicBezTo>
                <a:cubicBezTo>
                  <a:pt x="1494173" y="496181"/>
                  <a:pt x="1438688" y="496785"/>
                  <a:pt x="1383270" y="498764"/>
                </a:cubicBezTo>
                <a:cubicBezTo>
                  <a:pt x="1367436" y="502722"/>
                  <a:pt x="1351842" y="507803"/>
                  <a:pt x="1335769" y="510639"/>
                </a:cubicBezTo>
                <a:cubicBezTo>
                  <a:pt x="1318119" y="513754"/>
                  <a:pt x="1300009" y="513631"/>
                  <a:pt x="1282330" y="516577"/>
                </a:cubicBezTo>
                <a:cubicBezTo>
                  <a:pt x="1264331" y="519577"/>
                  <a:pt x="1246826" y="525089"/>
                  <a:pt x="1228891" y="528452"/>
                </a:cubicBezTo>
                <a:cubicBezTo>
                  <a:pt x="1143784" y="544409"/>
                  <a:pt x="1221583" y="525827"/>
                  <a:pt x="1163577" y="540327"/>
                </a:cubicBezTo>
                <a:cubicBezTo>
                  <a:pt x="1142850" y="561054"/>
                  <a:pt x="1157012" y="550433"/>
                  <a:pt x="1116075" y="564078"/>
                </a:cubicBezTo>
                <a:lnTo>
                  <a:pt x="1080449" y="575953"/>
                </a:lnTo>
                <a:cubicBezTo>
                  <a:pt x="1044823" y="573974"/>
                  <a:pt x="1009091" y="573399"/>
                  <a:pt x="973571" y="570016"/>
                </a:cubicBezTo>
                <a:cubicBezTo>
                  <a:pt x="967340" y="569423"/>
                  <a:pt x="961776" y="565798"/>
                  <a:pt x="955758" y="564078"/>
                </a:cubicBezTo>
                <a:cubicBezTo>
                  <a:pt x="903543" y="549158"/>
                  <a:pt x="956925" y="566445"/>
                  <a:pt x="914195" y="552203"/>
                </a:cubicBezTo>
                <a:cubicBezTo>
                  <a:pt x="910236" y="548244"/>
                  <a:pt x="907326" y="542831"/>
                  <a:pt x="902319" y="540327"/>
                </a:cubicBezTo>
                <a:cubicBezTo>
                  <a:pt x="895020" y="536678"/>
                  <a:pt x="886415" y="536632"/>
                  <a:pt x="878569" y="534390"/>
                </a:cubicBezTo>
                <a:cubicBezTo>
                  <a:pt x="872551" y="532671"/>
                  <a:pt x="866509" y="530917"/>
                  <a:pt x="860756" y="528452"/>
                </a:cubicBezTo>
                <a:cubicBezTo>
                  <a:pt x="817288" y="509823"/>
                  <a:pt x="857041" y="521586"/>
                  <a:pt x="813254" y="510639"/>
                </a:cubicBezTo>
                <a:cubicBezTo>
                  <a:pt x="781587" y="512618"/>
                  <a:pt x="749807" y="513256"/>
                  <a:pt x="718252" y="516577"/>
                </a:cubicBezTo>
                <a:cubicBezTo>
                  <a:pt x="712028" y="517232"/>
                  <a:pt x="706299" y="520316"/>
                  <a:pt x="700439" y="522514"/>
                </a:cubicBezTo>
                <a:cubicBezTo>
                  <a:pt x="690459" y="526256"/>
                  <a:pt x="680647" y="530431"/>
                  <a:pt x="670751" y="534390"/>
                </a:cubicBezTo>
                <a:cubicBezTo>
                  <a:pt x="658534" y="552714"/>
                  <a:pt x="658841" y="554777"/>
                  <a:pt x="641062" y="570016"/>
                </a:cubicBezTo>
                <a:cubicBezTo>
                  <a:pt x="633548" y="576456"/>
                  <a:pt x="624708" y="581255"/>
                  <a:pt x="617312" y="587829"/>
                </a:cubicBezTo>
                <a:cubicBezTo>
                  <a:pt x="606852" y="597127"/>
                  <a:pt x="599624" y="610316"/>
                  <a:pt x="587623" y="617517"/>
                </a:cubicBezTo>
                <a:cubicBezTo>
                  <a:pt x="577727" y="623455"/>
                  <a:pt x="568257" y="630169"/>
                  <a:pt x="557935" y="635330"/>
                </a:cubicBezTo>
                <a:cubicBezTo>
                  <a:pt x="552337" y="638129"/>
                  <a:pt x="545720" y="638469"/>
                  <a:pt x="540122" y="641268"/>
                </a:cubicBezTo>
                <a:cubicBezTo>
                  <a:pt x="533739" y="644459"/>
                  <a:pt x="529185" y="651233"/>
                  <a:pt x="522309" y="653143"/>
                </a:cubicBezTo>
                <a:cubicBezTo>
                  <a:pt x="465435" y="668941"/>
                  <a:pt x="433875" y="670886"/>
                  <a:pt x="379805" y="676894"/>
                </a:cubicBezTo>
                <a:cubicBezTo>
                  <a:pt x="350117" y="674915"/>
                  <a:pt x="320221" y="674976"/>
                  <a:pt x="290740" y="670956"/>
                </a:cubicBezTo>
                <a:cubicBezTo>
                  <a:pt x="276463" y="669009"/>
                  <a:pt x="263156" y="662576"/>
                  <a:pt x="249177" y="659081"/>
                </a:cubicBezTo>
                <a:lnTo>
                  <a:pt x="201675" y="647205"/>
                </a:lnTo>
                <a:cubicBezTo>
                  <a:pt x="156374" y="601904"/>
                  <a:pt x="209018" y="649236"/>
                  <a:pt x="166049" y="623455"/>
                </a:cubicBezTo>
                <a:cubicBezTo>
                  <a:pt x="161249" y="620575"/>
                  <a:pt x="158974" y="614459"/>
                  <a:pt x="154174" y="611579"/>
                </a:cubicBezTo>
                <a:cubicBezTo>
                  <a:pt x="148807" y="608359"/>
                  <a:pt x="142399" y="607289"/>
                  <a:pt x="136361" y="605642"/>
                </a:cubicBezTo>
                <a:cubicBezTo>
                  <a:pt x="62698" y="585552"/>
                  <a:pt x="112048" y="601494"/>
                  <a:pt x="71047" y="587829"/>
                </a:cubicBezTo>
                <a:cubicBezTo>
                  <a:pt x="69068" y="581891"/>
                  <a:pt x="68329" y="575383"/>
                  <a:pt x="65109" y="570016"/>
                </a:cubicBezTo>
                <a:cubicBezTo>
                  <a:pt x="62229" y="565216"/>
                  <a:pt x="55439" y="563286"/>
                  <a:pt x="53234" y="558140"/>
                </a:cubicBezTo>
                <a:cubicBezTo>
                  <a:pt x="49259" y="548864"/>
                  <a:pt x="50487" y="538026"/>
                  <a:pt x="47296" y="528452"/>
                </a:cubicBezTo>
                <a:cubicBezTo>
                  <a:pt x="42272" y="513381"/>
                  <a:pt x="32234" y="499921"/>
                  <a:pt x="23545" y="486888"/>
                </a:cubicBezTo>
                <a:cubicBezTo>
                  <a:pt x="21566" y="480950"/>
                  <a:pt x="20828" y="474442"/>
                  <a:pt x="17608" y="469075"/>
                </a:cubicBezTo>
                <a:cubicBezTo>
                  <a:pt x="14728" y="464275"/>
                  <a:pt x="5887" y="462796"/>
                  <a:pt x="5732" y="457200"/>
                </a:cubicBezTo>
                <a:cubicBezTo>
                  <a:pt x="866" y="282027"/>
                  <a:pt x="-8599" y="316123"/>
                  <a:pt x="17608" y="237507"/>
                </a:cubicBezTo>
                <a:cubicBezTo>
                  <a:pt x="19587" y="223652"/>
                  <a:pt x="21244" y="209748"/>
                  <a:pt x="23545" y="195943"/>
                </a:cubicBezTo>
                <a:cubicBezTo>
                  <a:pt x="25204" y="185988"/>
                  <a:pt x="24476" y="175017"/>
                  <a:pt x="29483" y="166255"/>
                </a:cubicBezTo>
                <a:cubicBezTo>
                  <a:pt x="33024" y="160059"/>
                  <a:pt x="41100" y="157920"/>
                  <a:pt x="47296" y="154379"/>
                </a:cubicBezTo>
                <a:cubicBezTo>
                  <a:pt x="54981" y="149987"/>
                  <a:pt x="62829" y="145791"/>
                  <a:pt x="71047" y="142504"/>
                </a:cubicBezTo>
                <a:cubicBezTo>
                  <a:pt x="82669" y="137855"/>
                  <a:pt x="95939" y="137069"/>
                  <a:pt x="106673" y="130629"/>
                </a:cubicBezTo>
                <a:cubicBezTo>
                  <a:pt x="116569" y="124691"/>
                  <a:pt x="127429" y="120124"/>
                  <a:pt x="136361" y="112816"/>
                </a:cubicBezTo>
                <a:cubicBezTo>
                  <a:pt x="161082" y="92590"/>
                  <a:pt x="164792" y="77818"/>
                  <a:pt x="189800" y="65314"/>
                </a:cubicBezTo>
                <a:cubicBezTo>
                  <a:pt x="195398" y="62515"/>
                  <a:pt x="201675" y="61356"/>
                  <a:pt x="207613" y="59377"/>
                </a:cubicBezTo>
                <a:cubicBezTo>
                  <a:pt x="211571" y="55418"/>
                  <a:pt x="214481" y="50005"/>
                  <a:pt x="219488" y="47501"/>
                </a:cubicBezTo>
                <a:cubicBezTo>
                  <a:pt x="242501" y="35994"/>
                  <a:pt x="265778" y="24054"/>
                  <a:pt x="290740" y="17813"/>
                </a:cubicBezTo>
                <a:cubicBezTo>
                  <a:pt x="328469" y="8380"/>
                  <a:pt x="306644" y="14117"/>
                  <a:pt x="356054" y="0"/>
                </a:cubicBezTo>
                <a:cubicBezTo>
                  <a:pt x="375846" y="1979"/>
                  <a:pt x="395714" y="3309"/>
                  <a:pt x="415431" y="5938"/>
                </a:cubicBezTo>
                <a:cubicBezTo>
                  <a:pt x="431592" y="8093"/>
                  <a:pt x="452738" y="13780"/>
                  <a:pt x="468870" y="17813"/>
                </a:cubicBezTo>
                <a:cubicBezTo>
                  <a:pt x="474808" y="21771"/>
                  <a:pt x="481111" y="25230"/>
                  <a:pt x="486683" y="29688"/>
                </a:cubicBezTo>
                <a:cubicBezTo>
                  <a:pt x="491054" y="33185"/>
                  <a:pt x="493900" y="38459"/>
                  <a:pt x="498558" y="41564"/>
                </a:cubicBezTo>
                <a:cubicBezTo>
                  <a:pt x="505923" y="46474"/>
                  <a:pt x="514173" y="49952"/>
                  <a:pt x="522309" y="53439"/>
                </a:cubicBezTo>
                <a:cubicBezTo>
                  <a:pt x="528062" y="55904"/>
                  <a:pt x="534050" y="57859"/>
                  <a:pt x="540122" y="59377"/>
                </a:cubicBezTo>
                <a:cubicBezTo>
                  <a:pt x="553679" y="62766"/>
                  <a:pt x="574047" y="64464"/>
                  <a:pt x="587623" y="71252"/>
                </a:cubicBezTo>
                <a:cubicBezTo>
                  <a:pt x="633665" y="94273"/>
                  <a:pt x="578475" y="74140"/>
                  <a:pt x="623249" y="89065"/>
                </a:cubicBezTo>
                <a:cubicBezTo>
                  <a:pt x="627208" y="95003"/>
                  <a:pt x="630079" y="101832"/>
                  <a:pt x="635125" y="106878"/>
                </a:cubicBezTo>
                <a:cubicBezTo>
                  <a:pt x="665985" y="137737"/>
                  <a:pt x="641311" y="101250"/>
                  <a:pt x="664813" y="130629"/>
                </a:cubicBezTo>
                <a:cubicBezTo>
                  <a:pt x="694763" y="168069"/>
                  <a:pt x="659898" y="131653"/>
                  <a:pt x="688564" y="160317"/>
                </a:cubicBezTo>
                <a:cubicBezTo>
                  <a:pt x="781540" y="153165"/>
                  <a:pt x="730128" y="119743"/>
                  <a:pt x="771691" y="112816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241C7FC4-FEFA-4A96-9749-9068C686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39266" y="-21265"/>
            <a:ext cx="360000" cy="6879266"/>
          </a:xfrm>
          <a:prstGeom prst="parallelogram">
            <a:avLst>
              <a:gd name="adj" fmla="val 0"/>
            </a:avLst>
          </a:prstGeom>
          <a:gradFill>
            <a:gsLst>
              <a:gs pos="0">
                <a:srgbClr val="7CEFD8"/>
              </a:gs>
              <a:gs pos="71000">
                <a:srgbClr val="6672E4"/>
              </a:gs>
              <a:gs pos="100000">
                <a:srgbClr val="C79BF3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151655" y="5598388"/>
            <a:ext cx="3671225" cy="96413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0" tIns="0" rIns="0" bIns="0" anchor="ctr" anchorCtr="0">
            <a:noAutofit/>
          </a:bodyPr>
          <a:lstStyle/>
          <a:p>
            <a:pPr marL="36576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567A"/>
              </a:buClr>
              <a:buSzPct val="80000"/>
              <a:buFontTx/>
              <a:buNone/>
              <a:tabLst/>
              <a:defRPr/>
            </a:pPr>
            <a:r>
              <a:rPr lang="fa-IR" sz="3600" b="1" dirty="0">
                <a:ln>
                  <a:solidFill>
                    <a:srgbClr val="E7E6E6">
                      <a:lumMod val="50000"/>
                    </a:srgbClr>
                  </a:solidFill>
                </a:ln>
                <a:gradFill flip="none" rotWithShape="1">
                  <a:gsLst>
                    <a:gs pos="0">
                      <a:srgbClr val="A6E911">
                        <a:shade val="30000"/>
                        <a:satMod val="115000"/>
                      </a:srgbClr>
                    </a:gs>
                    <a:gs pos="50000">
                      <a:srgbClr val="A6E911">
                        <a:shade val="67500"/>
                        <a:satMod val="115000"/>
                      </a:srgbClr>
                    </a:gs>
                    <a:gs pos="100000">
                      <a:srgbClr val="A6E911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  Traffic"/>
                <a:cs typeface="B Traffic" panose="00000400000000000000" pitchFamily="2" charset="-78"/>
              </a:rPr>
              <a:t>دی ماه</a:t>
            </a:r>
            <a:r>
              <a:rPr kumimoji="0" lang="fa-IR" sz="3600" b="1" i="0" u="none" strike="noStrike" kern="1200" cap="none" spc="0" normalizeH="0" baseline="0" noProof="0" dirty="0">
                <a:ln>
                  <a:solidFill>
                    <a:srgbClr val="E7E6E6">
                      <a:lumMod val="50000"/>
                    </a:srgbClr>
                  </a:solidFill>
                </a:ln>
                <a:gradFill flip="none" rotWithShape="1">
                  <a:gsLst>
                    <a:gs pos="0">
                      <a:srgbClr val="A6E911">
                        <a:shade val="30000"/>
                        <a:satMod val="115000"/>
                      </a:srgbClr>
                    </a:gs>
                    <a:gs pos="50000">
                      <a:srgbClr val="A6E911">
                        <a:shade val="67500"/>
                        <a:satMod val="115000"/>
                      </a:srgbClr>
                    </a:gs>
                    <a:gs pos="100000">
                      <a:srgbClr val="A6E911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2  Traffic"/>
                <a:ea typeface="+mn-ea"/>
                <a:cs typeface="B Traffic" panose="00000400000000000000" pitchFamily="2" charset="-78"/>
              </a:rPr>
              <a:t> 1403</a:t>
            </a:r>
            <a:endParaRPr kumimoji="0" lang="fa-IR" sz="3600" b="1" i="0" u="none" strike="noStrike" kern="1200" cap="none" spc="0" normalizeH="0" baseline="0" noProof="0" dirty="0">
              <a:ln>
                <a:solidFill>
                  <a:srgbClr val="E7E6E6">
                    <a:lumMod val="50000"/>
                  </a:srgbClr>
                </a:solidFill>
              </a:ln>
              <a:gradFill flip="none" rotWithShape="1">
                <a:gsLst>
                  <a:gs pos="0">
                    <a:srgbClr val="A6E911">
                      <a:shade val="30000"/>
                      <a:satMod val="115000"/>
                    </a:srgbClr>
                  </a:gs>
                  <a:gs pos="50000">
                    <a:srgbClr val="A6E911">
                      <a:shade val="67500"/>
                      <a:satMod val="115000"/>
                    </a:srgbClr>
                  </a:gs>
                  <a:gs pos="100000">
                    <a:srgbClr val="A6E911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2  Traffic"/>
              <a:ea typeface="+mn-ea"/>
              <a:cs typeface="B Traffic" panose="00000400000000000000" pitchFamily="2" charset="-78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E81B19-A615-48B4-A777-763FD14C2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0090" y="2091687"/>
            <a:ext cx="5225580" cy="2090808"/>
          </a:xfrm>
        </p:spPr>
        <p:txBody>
          <a:bodyPr/>
          <a:lstStyle/>
          <a:p>
            <a:pPr algn="ctr" rtl="1">
              <a:lnSpc>
                <a:spcPct val="200000"/>
              </a:lnSpc>
            </a:pPr>
            <a:r>
              <a:rPr lang="fa-IR" sz="2800" dirty="0">
                <a:cs typeface="B Titr" panose="00000700000000000000" pitchFamily="2" charset="-78"/>
              </a:rPr>
              <a:t>گزارش عملکرد </a:t>
            </a:r>
            <a:r>
              <a:rPr lang="fa-IR" sz="2800" dirty="0">
                <a:solidFill>
                  <a:srgbClr val="FFC000"/>
                </a:solidFill>
                <a:cs typeface="B Titr" panose="00000700000000000000" pitchFamily="2" charset="-78"/>
              </a:rPr>
              <a:t>9</a:t>
            </a:r>
            <a:r>
              <a:rPr lang="fa-IR" sz="2800" dirty="0">
                <a:cs typeface="B Titr" panose="00000700000000000000" pitchFamily="2" charset="-78"/>
              </a:rPr>
              <a:t> ماهه سال 1403</a:t>
            </a:r>
            <a:br>
              <a:rPr lang="fa-IR" sz="2800" dirty="0">
                <a:cs typeface="B Titr" panose="00000700000000000000" pitchFamily="2" charset="-78"/>
              </a:rPr>
            </a:br>
            <a:r>
              <a:rPr lang="fa-IR" sz="2000" dirty="0">
                <a:cs typeface="B Titr" panose="00000700000000000000" pitchFamily="2" charset="-78"/>
              </a:rPr>
              <a:t> (موضوعات مالی، تولید، بازرگانی، منابع انسانی و </a:t>
            </a:r>
            <a:r>
              <a:rPr lang="en-US" sz="2000" dirty="0">
                <a:cs typeface="B Titr" panose="00000700000000000000" pitchFamily="2" charset="-78"/>
              </a:rPr>
              <a:t>HSE</a:t>
            </a:r>
            <a:r>
              <a:rPr lang="fa-IR" sz="2000" dirty="0">
                <a:cs typeface="B Titr" panose="00000700000000000000" pitchFamily="2" charset="-78"/>
              </a:rPr>
              <a:t>)</a:t>
            </a:r>
            <a:br>
              <a:rPr lang="fa-IR" sz="2800" dirty="0">
                <a:cs typeface="B Titr" panose="00000700000000000000" pitchFamily="2" charset="-78"/>
              </a:rPr>
            </a:br>
            <a:r>
              <a:rPr lang="fa-IR" sz="2800" dirty="0">
                <a:cs typeface="B Titr" panose="00000700000000000000" pitchFamily="2" charset="-78"/>
              </a:rPr>
              <a:t>شرکت پالایش نفت جی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D0CEE9-0344-40A0-BCA8-4DF13DCDF6B5}"/>
              </a:ext>
            </a:extLst>
          </p:cNvPr>
          <p:cNvSpPr txBox="1"/>
          <p:nvPr/>
        </p:nvSpPr>
        <p:spPr>
          <a:xfrm>
            <a:off x="3398184" y="376232"/>
            <a:ext cx="5025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به نام خدا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ranNastaliq" panose="02020505000000020003" pitchFamily="18" charset="0"/>
              <a:ea typeface="+mn-ea"/>
              <a:cs typeface="IranNastaliq" panose="020205050000000200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78D0CD-45FD-4D55-A0F1-D02976C68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504" y="5104673"/>
            <a:ext cx="3732482" cy="15700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59D088-50D0-4D51-A674-93862AFD0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4" t="15470" r="22825" b="16583"/>
          <a:stretch/>
        </p:blipFill>
        <p:spPr>
          <a:xfrm>
            <a:off x="87086" y="0"/>
            <a:ext cx="1866940" cy="15501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8BE6D2-6140-4009-8D81-54C98ECF63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78522" y="311247"/>
            <a:ext cx="524301" cy="1597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E09F2D-052B-811C-2AFB-4D40C92F31F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846" y="88891"/>
            <a:ext cx="1988025" cy="197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2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923" y="89545"/>
            <a:ext cx="10515600" cy="979715"/>
          </a:xfrm>
        </p:spPr>
        <p:txBody>
          <a:bodyPr/>
          <a:lstStyle/>
          <a:p>
            <a:r>
              <a:rPr lang="fa-IR" dirty="0"/>
              <a:t>سهم فروش داخلی و صادراتی از فروش کل </a:t>
            </a:r>
            <a:r>
              <a:rPr lang="fa-IR" dirty="0">
                <a:solidFill>
                  <a:srgbClr val="FF0000"/>
                </a:solidFill>
              </a:rPr>
              <a:t>ماهیانه</a:t>
            </a:r>
            <a:r>
              <a:rPr lang="fa-IR" dirty="0"/>
              <a:t> و </a:t>
            </a:r>
            <a:r>
              <a:rPr lang="fa-IR" dirty="0">
                <a:solidFill>
                  <a:srgbClr val="FF0000"/>
                </a:solidFill>
              </a:rPr>
              <a:t>تجمعی</a:t>
            </a:r>
            <a:r>
              <a:rPr lang="fa-IR" dirty="0"/>
              <a:t> در آذر1403 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 rot="16200000">
            <a:off x="10326875" y="2997794"/>
            <a:ext cx="1132765" cy="205241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تجمعی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37" name="Rounded Rectangle 36"/>
          <p:cNvSpPr/>
          <p:nvPr/>
        </p:nvSpPr>
        <p:spPr>
          <a:xfrm rot="16200000">
            <a:off x="733474" y="2997794"/>
            <a:ext cx="1132765" cy="205241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>
              <a:defRPr/>
            </a:pP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آذر ماه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537C755-7D03-60AD-4310-F036FA1E9811}"/>
              </a:ext>
            </a:extLst>
          </p:cNvPr>
          <p:cNvGraphicFramePr/>
          <p:nvPr/>
        </p:nvGraphicFramePr>
        <p:xfrm>
          <a:off x="1934791" y="1069260"/>
          <a:ext cx="3875697" cy="2801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F6040E0-7B42-DEBD-FC4E-DD654E03EFE6}"/>
              </a:ext>
            </a:extLst>
          </p:cNvPr>
          <p:cNvGraphicFramePr/>
          <p:nvPr/>
        </p:nvGraphicFramePr>
        <p:xfrm>
          <a:off x="2100044" y="3966461"/>
          <a:ext cx="3875697" cy="2801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5DD9988-EFD1-56F1-5189-9F87F287C2C5}"/>
              </a:ext>
            </a:extLst>
          </p:cNvPr>
          <p:cNvGraphicFramePr/>
          <p:nvPr/>
        </p:nvGraphicFramePr>
        <p:xfrm>
          <a:off x="6216259" y="1116863"/>
          <a:ext cx="3875697" cy="2801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20A8882-0CF7-CF6D-3E82-22A3151B1D1A}"/>
              </a:ext>
            </a:extLst>
          </p:cNvPr>
          <p:cNvGraphicFramePr/>
          <p:nvPr/>
        </p:nvGraphicFramePr>
        <p:xfrm>
          <a:off x="6103807" y="4071772"/>
          <a:ext cx="3875697" cy="2801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3A60942-3F93-4086-90CA-FC417950C736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47A524-3DB1-495B-8509-A00304C9636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85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عملکرد فروش صادراتی </a:t>
            </a:r>
            <a:r>
              <a:rPr lang="fa-IR" dirty="0">
                <a:solidFill>
                  <a:srgbClr val="C00000"/>
                </a:solidFill>
              </a:rPr>
              <a:t>تجمعی</a:t>
            </a:r>
            <a:r>
              <a:rPr lang="fa-IR" dirty="0"/>
              <a:t> تا پایان آذر 1403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44087" y="1164601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6165801" y="1164601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144087" y="4040325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6165801" y="4040325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8BF3D8A-4D8C-4B7E-B97F-C47449494ADA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DB26C7-EADA-430A-9259-F053A6EC4BC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56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عملکرد فروش صادراتی </a:t>
            </a:r>
            <a:r>
              <a:rPr lang="fa-IR" dirty="0">
                <a:solidFill>
                  <a:srgbClr val="C00000"/>
                </a:solidFill>
              </a:rPr>
              <a:t>ماهیانه</a:t>
            </a:r>
            <a:r>
              <a:rPr lang="fa-IR" dirty="0"/>
              <a:t> در آذر 1403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44087" y="1164601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6165801" y="1164601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144087" y="4040325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6165801" y="4040325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79F2FB4-3744-47F0-80DB-171A5E27DC64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F791E0-1B6A-40FD-8A93-1E4AF3BAA0A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16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روند نرخ فروش </a:t>
            </a:r>
            <a:r>
              <a:rPr lang="fa-IR" dirty="0">
                <a:solidFill>
                  <a:srgbClr val="C00000"/>
                </a:solidFill>
              </a:rPr>
              <a:t>صادراتی</a:t>
            </a:r>
            <a:r>
              <a:rPr lang="fa-IR" dirty="0"/>
              <a:t> محصولات تا پایان آذر 1403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250059" y="1722017"/>
          <a:ext cx="5806792" cy="4200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6300132" y="1722018"/>
          <a:ext cx="5598412" cy="4200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82FDDCD2-CCB2-457D-A5EE-473346677F48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33AFE8-28C0-46F1-A9C0-F8883585E36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38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000" dirty="0"/>
              <a:t>میزان وکیوم باتوم تهاتری اختصاص یافته از محل</a:t>
            </a:r>
            <a:r>
              <a:rPr lang="en-US" sz="2000" dirty="0"/>
              <a:t> </a:t>
            </a:r>
            <a:r>
              <a:rPr lang="fa-IR" sz="2000" dirty="0"/>
              <a:t>قانون بودجه سال 1402</a:t>
            </a:r>
            <a:r>
              <a:rPr lang="en-US" sz="2000" dirty="0"/>
              <a:t> -</a:t>
            </a:r>
            <a:r>
              <a:rPr lang="fa-IR" sz="2000" dirty="0"/>
              <a:t>تا پایان آذر ماه 1403</a:t>
            </a:r>
            <a:endParaRPr lang="en-US" sz="20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F5C1347-23AC-498A-7C6B-102B8EF9E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03726"/>
              </p:ext>
            </p:extLst>
          </p:nvPr>
        </p:nvGraphicFramePr>
        <p:xfrm>
          <a:off x="989951" y="1473110"/>
          <a:ext cx="10212098" cy="4729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8004">
                  <a:extLst>
                    <a:ext uri="{9D8B030D-6E8A-4147-A177-3AD203B41FA5}">
                      <a16:colId xmlns:a16="http://schemas.microsoft.com/office/drawing/2014/main" val="4196066141"/>
                    </a:ext>
                  </a:extLst>
                </a:gridCol>
                <a:gridCol w="2527617">
                  <a:extLst>
                    <a:ext uri="{9D8B030D-6E8A-4147-A177-3AD203B41FA5}">
                      <a16:colId xmlns:a16="http://schemas.microsoft.com/office/drawing/2014/main" val="990938507"/>
                    </a:ext>
                  </a:extLst>
                </a:gridCol>
                <a:gridCol w="3738512">
                  <a:extLst>
                    <a:ext uri="{9D8B030D-6E8A-4147-A177-3AD203B41FA5}">
                      <a16:colId xmlns:a16="http://schemas.microsoft.com/office/drawing/2014/main" val="3688320946"/>
                    </a:ext>
                  </a:extLst>
                </a:gridCol>
                <a:gridCol w="667965">
                  <a:extLst>
                    <a:ext uri="{9D8B030D-6E8A-4147-A177-3AD203B41FA5}">
                      <a16:colId xmlns:a16="http://schemas.microsoft.com/office/drawing/2014/main" val="3688840502"/>
                    </a:ext>
                  </a:extLst>
                </a:gridCol>
              </a:tblGrid>
              <a:tr h="1187979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600" dirty="0">
                          <a:cs typeface="B Titr" panose="00000700000000000000" pitchFamily="2" charset="-78"/>
                        </a:rPr>
                        <a:t>تناژ تخصیص داده شده به جی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600" dirty="0">
                          <a:cs typeface="B Titr" panose="00000700000000000000" pitchFamily="2" charset="-78"/>
                        </a:rPr>
                        <a:t>مبالغ (میلیون ریال)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800" dirty="0">
                          <a:cs typeface="B Titr" panose="00000700000000000000" pitchFamily="2" charset="-78"/>
                        </a:rPr>
                        <a:t>نام پالایشگاه</a:t>
                      </a:r>
                      <a:endParaRPr lang="en-US" sz="1800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400" dirty="0">
                          <a:cs typeface="B Titr" panose="00000700000000000000" pitchFamily="2" charset="-78"/>
                        </a:rPr>
                        <a:t>ردیف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 vert="vert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523630"/>
                  </a:ext>
                </a:extLst>
              </a:tr>
              <a:tr h="113190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800" dirty="0">
                          <a:cs typeface="B Titr" panose="00000700000000000000" pitchFamily="2" charset="-78"/>
                        </a:rPr>
                        <a:t>403،295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effectLst/>
                          <a:latin typeface="B Titr" panose="00000700000000000000" pitchFamily="2" charset="-78"/>
                          <a:cs typeface="B Titr" panose="00000700000000000000" pitchFamily="2" charset="-78"/>
                        </a:rPr>
                        <a:t>26،498،464</a:t>
                      </a:r>
                      <a:endParaRPr lang="en-US" sz="1200" b="1" i="0" u="none" strike="noStrike" dirty="0">
                        <a:effectLst/>
                        <a:latin typeface="B Titr" panose="000007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800" dirty="0">
                          <a:cs typeface="B Titr" panose="00000700000000000000" pitchFamily="2" charset="-78"/>
                        </a:rPr>
                        <a:t>پالایشگاه اصفهان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800" dirty="0">
                          <a:cs typeface="B Titr" panose="00000700000000000000" pitchFamily="2" charset="-78"/>
                        </a:rPr>
                        <a:t>1</a:t>
                      </a:r>
                      <a:endParaRPr lang="en-US" sz="1800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186236"/>
                  </a:ext>
                </a:extLst>
              </a:tr>
              <a:tr h="118645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75،356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B Titr" panose="00000700000000000000" pitchFamily="2" charset="-78"/>
                          <a:ea typeface="+mn-ea"/>
                          <a:cs typeface="B Titr" panose="00000700000000000000" pitchFamily="2" charset="-78"/>
                        </a:rPr>
                        <a:t>4،921،386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B Titr" panose="00000700000000000000" pitchFamily="2" charset="-78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800" dirty="0">
                          <a:cs typeface="B Titr" panose="00000700000000000000" pitchFamily="2" charset="-78"/>
                        </a:rPr>
                        <a:t>پالایشگاه بندرعباس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800" dirty="0">
                          <a:cs typeface="B Titr" panose="00000700000000000000" pitchFamily="2" charset="-78"/>
                        </a:rPr>
                        <a:t>2</a:t>
                      </a:r>
                      <a:endParaRPr lang="en-US" sz="1800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892901"/>
                  </a:ext>
                </a:extLst>
              </a:tr>
              <a:tr h="12230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>
                          <a:cs typeface="B Titr" panose="00000700000000000000" pitchFamily="2" charset="-78"/>
                        </a:rPr>
                        <a:t>478،651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>
                          <a:effectLst/>
                          <a:latin typeface="B Titr" panose="00000700000000000000" pitchFamily="2" charset="-78"/>
                          <a:cs typeface="B Titr" panose="00000700000000000000" pitchFamily="2" charset="-78"/>
                        </a:rPr>
                        <a:t>31،419،850</a:t>
                      </a:r>
                      <a:endParaRPr lang="en-US" sz="1600" b="1" i="0" u="none" strike="noStrike" dirty="0">
                        <a:effectLst/>
                        <a:latin typeface="B Titr" panose="000007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800" dirty="0">
                          <a:cs typeface="B Titr" panose="00000700000000000000" pitchFamily="2" charset="-78"/>
                        </a:rPr>
                        <a:t>مجموع</a:t>
                      </a:r>
                      <a:endParaRPr lang="en-US" sz="1800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en-US" sz="10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199561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7A39F1F-DC9E-4A0D-97A1-731658E8A963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5A87BC-A1DE-4CE4-9215-F35825B833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06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عملکرد فروش داخلی </a:t>
            </a:r>
            <a:r>
              <a:rPr lang="fa-IR" dirty="0">
                <a:solidFill>
                  <a:srgbClr val="C00000"/>
                </a:solidFill>
              </a:rPr>
              <a:t>تجمعی</a:t>
            </a:r>
            <a:r>
              <a:rPr lang="fa-IR" dirty="0"/>
              <a:t> تا پایان آذر 1403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44087" y="1164601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6165801" y="1164601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144087" y="4040325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6165801" y="4040325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52C1986-4207-46EA-8526-2B2FD5A74332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F77592-ABF7-452C-8857-8A2B425F239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9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عملکرد فروش داخلی </a:t>
            </a:r>
            <a:r>
              <a:rPr lang="fa-IR" dirty="0">
                <a:solidFill>
                  <a:srgbClr val="C00000"/>
                </a:solidFill>
              </a:rPr>
              <a:t>ماهیانه</a:t>
            </a:r>
            <a:r>
              <a:rPr lang="fa-IR" dirty="0"/>
              <a:t> در آذر 1403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44087" y="1164601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6165801" y="1164601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144087" y="4040325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6196413" y="4040325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A6C5A83-19F5-4745-9DEC-19F200D276B0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1A16C2-92FC-4E85-B12F-22334111427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71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روند نرخ فروش </a:t>
            </a:r>
            <a:r>
              <a:rPr lang="fa-IR" dirty="0">
                <a:solidFill>
                  <a:srgbClr val="C00000"/>
                </a:solidFill>
              </a:rPr>
              <a:t>داخلی</a:t>
            </a:r>
            <a:r>
              <a:rPr lang="fa-IR" dirty="0"/>
              <a:t> محصولات تا پایان آذر 1403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451394" y="1319345"/>
          <a:ext cx="11335137" cy="5257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93C5499-99DE-4370-A715-929D5DCFB490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746A40-8640-4B4C-9352-1EB908F222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11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مقایسه میانگین نرخ‏های </a:t>
            </a:r>
            <a:r>
              <a:rPr lang="fa-IR" u="sng" dirty="0"/>
              <a:t>خرید خوراک</a:t>
            </a:r>
            <a:r>
              <a:rPr lang="fa-IR" dirty="0"/>
              <a:t>، </a:t>
            </a:r>
            <a:r>
              <a:rPr lang="fa-IR" u="sng" dirty="0"/>
              <a:t>فروش محصولات</a:t>
            </a:r>
            <a:endParaRPr lang="en-US" u="sng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756515202"/>
              </p:ext>
            </p:extLst>
          </p:nvPr>
        </p:nvGraphicFramePr>
        <p:xfrm>
          <a:off x="39190" y="1319346"/>
          <a:ext cx="4048068" cy="255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44045924"/>
              </p:ext>
            </p:extLst>
          </p:nvPr>
        </p:nvGraphicFramePr>
        <p:xfrm>
          <a:off x="4137292" y="1319346"/>
          <a:ext cx="3900262" cy="255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584907595"/>
              </p:ext>
            </p:extLst>
          </p:nvPr>
        </p:nvGraphicFramePr>
        <p:xfrm>
          <a:off x="39189" y="4033695"/>
          <a:ext cx="4048069" cy="255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153560426"/>
              </p:ext>
            </p:extLst>
          </p:nvPr>
        </p:nvGraphicFramePr>
        <p:xfrm>
          <a:off x="4137292" y="4033694"/>
          <a:ext cx="3900262" cy="2553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E6B56C6C-5711-4B49-BE5B-C748E3B1EAB4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2A2ECF-45D1-43A7-9B6A-7F946038B5C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6BE0699-EDC3-F2D9-0860-4DCBCB724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2601775"/>
              </p:ext>
            </p:extLst>
          </p:nvPr>
        </p:nvGraphicFramePr>
        <p:xfrm>
          <a:off x="8083003" y="4033695"/>
          <a:ext cx="3978367" cy="255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6FBA91A-E3C7-9AF4-F163-05C4A7D41E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1946329"/>
              </p:ext>
            </p:extLst>
          </p:nvPr>
        </p:nvGraphicFramePr>
        <p:xfrm>
          <a:off x="8113387" y="1319346"/>
          <a:ext cx="3978367" cy="255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873338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گزارش وضعیت نیروی انسانی آذر 1403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42980317"/>
              </p:ext>
            </p:extLst>
          </p:nvPr>
        </p:nvGraphicFramePr>
        <p:xfrm>
          <a:off x="118174" y="1293281"/>
          <a:ext cx="11938498" cy="259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06656833"/>
              </p:ext>
            </p:extLst>
          </p:nvPr>
        </p:nvGraphicFramePr>
        <p:xfrm>
          <a:off x="118174" y="4049488"/>
          <a:ext cx="5977826" cy="259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A37E890-F481-5C4B-5AA9-E995E56A4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9617607"/>
              </p:ext>
            </p:extLst>
          </p:nvPr>
        </p:nvGraphicFramePr>
        <p:xfrm>
          <a:off x="6078846" y="4049487"/>
          <a:ext cx="5977826" cy="259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9647A22-1101-CB7C-8B8E-613A6B1BC4A0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3B4DCF-13AD-746C-40CB-8DD7864F261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30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عملکرد تولید </a:t>
            </a:r>
            <a:r>
              <a:rPr lang="fa-IR" dirty="0">
                <a:solidFill>
                  <a:srgbClr val="C00000"/>
                </a:solidFill>
              </a:rPr>
              <a:t>تجمعی</a:t>
            </a:r>
            <a:r>
              <a:rPr lang="fa-IR" dirty="0"/>
              <a:t> تا پایان آذر 1403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62676471"/>
              </p:ext>
            </p:extLst>
          </p:nvPr>
        </p:nvGraphicFramePr>
        <p:xfrm>
          <a:off x="134354" y="1096967"/>
          <a:ext cx="8262268" cy="2766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1201480-9C44-4711-8B83-A13ADB05F2AF}"/>
              </a:ext>
            </a:extLst>
          </p:cNvPr>
          <p:cNvSpPr/>
          <p:nvPr/>
        </p:nvSpPr>
        <p:spPr>
          <a:xfrm>
            <a:off x="11321143" y="236714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4737BD-BD3F-4013-9B03-0972BB2B77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30314"/>
            <a:ext cx="975062" cy="966653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F43DBCC-47BA-413F-833C-DED6C0667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206196"/>
              </p:ext>
            </p:extLst>
          </p:nvPr>
        </p:nvGraphicFramePr>
        <p:xfrm>
          <a:off x="8443183" y="4304956"/>
          <a:ext cx="3673402" cy="9007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318">
                  <a:extLst>
                    <a:ext uri="{9D8B030D-6E8A-4147-A177-3AD203B41FA5}">
                      <a16:colId xmlns:a16="http://schemas.microsoft.com/office/drawing/2014/main" val="990938507"/>
                    </a:ext>
                  </a:extLst>
                </a:gridCol>
                <a:gridCol w="2907168">
                  <a:extLst>
                    <a:ext uri="{9D8B030D-6E8A-4147-A177-3AD203B41FA5}">
                      <a16:colId xmlns:a16="http://schemas.microsoft.com/office/drawing/2014/main" val="3688320946"/>
                    </a:ext>
                  </a:extLst>
                </a:gridCol>
                <a:gridCol w="302916">
                  <a:extLst>
                    <a:ext uri="{9D8B030D-6E8A-4147-A177-3AD203B41FA5}">
                      <a16:colId xmlns:a16="http://schemas.microsoft.com/office/drawing/2014/main" val="3688840502"/>
                    </a:ext>
                  </a:extLst>
                </a:gridCol>
              </a:tblGrid>
              <a:tr h="36329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800" dirty="0">
                          <a:cs typeface="B Titr" panose="00000700000000000000" pitchFamily="2" charset="-78"/>
                        </a:rPr>
                        <a:t>سهم %</a:t>
                      </a:r>
                      <a:endParaRPr lang="en-US" sz="8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800" dirty="0">
                          <a:cs typeface="B Titr" panose="00000700000000000000" pitchFamily="2" charset="-78"/>
                        </a:rPr>
                        <a:t>دلایل انحراف بیش از</a:t>
                      </a:r>
                      <a:r>
                        <a:rPr lang="fa-IR" sz="800" baseline="0" dirty="0">
                          <a:cs typeface="B Titr" panose="00000700000000000000" pitchFamily="2" charset="-78"/>
                        </a:rPr>
                        <a:t> 5 درصد </a:t>
                      </a:r>
                      <a:r>
                        <a:rPr lang="fa-IR" sz="800" dirty="0">
                          <a:cs typeface="B Titr" panose="00000700000000000000" pitchFamily="2" charset="-78"/>
                        </a:rPr>
                        <a:t>عملکرد</a:t>
                      </a:r>
                      <a:r>
                        <a:rPr lang="fa-IR" sz="800" baseline="0" dirty="0">
                          <a:cs typeface="B Titr" panose="00000700000000000000" pitchFamily="2" charset="-78"/>
                        </a:rPr>
                        <a:t> نسبت به </a:t>
                      </a:r>
                      <a:r>
                        <a:rPr lang="fa-IR" sz="800" baseline="0" dirty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ظرفیت اسمی</a:t>
                      </a:r>
                      <a:r>
                        <a:rPr lang="fa-IR" sz="800" baseline="0" dirty="0">
                          <a:cs typeface="B Titr" panose="00000700000000000000" pitchFamily="2" charset="-78"/>
                        </a:rPr>
                        <a:t> در مجموع تولید (سایت اصفهان)</a:t>
                      </a:r>
                      <a:endParaRPr lang="en-US" sz="8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000" dirty="0">
                          <a:cs typeface="B Titr" panose="00000700000000000000" pitchFamily="2" charset="-78"/>
                        </a:rPr>
                        <a:t>ردیف</a:t>
                      </a:r>
                      <a:endParaRPr lang="en-US" sz="1000" dirty="0">
                        <a:cs typeface="B Titr" panose="00000700000000000000" pitchFamily="2" charset="-78"/>
                      </a:endParaRPr>
                    </a:p>
                  </a:txBody>
                  <a:tcPr vert="vert" anchor="ctr"/>
                </a:tc>
                <a:extLst>
                  <a:ext uri="{0D108BD9-81ED-4DB2-BD59-A6C34878D82A}">
                    <a16:rowId xmlns:a16="http://schemas.microsoft.com/office/drawing/2014/main" val="1936523630"/>
                  </a:ext>
                </a:extLst>
              </a:tr>
              <a:tr h="458816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600" dirty="0">
                          <a:cs typeface="B Titr" panose="00000700000000000000" pitchFamily="2" charset="-78"/>
                        </a:rPr>
                        <a:t>100</a:t>
                      </a:r>
                      <a:endParaRPr lang="en-US" sz="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600" dirty="0">
                          <a:cs typeface="B Titr" panose="00000700000000000000" pitchFamily="2" charset="-78"/>
                        </a:rPr>
                        <a:t>با توجه به قیمت و نحوه واگذاری خوراک و همچنین محدودیت عرضه، میزان تولید</a:t>
                      </a:r>
                      <a:r>
                        <a:rPr lang="en-US" sz="600" dirty="0"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600" dirty="0">
                          <a:cs typeface="B Titr" panose="00000700000000000000" pitchFamily="2" charset="-78"/>
                        </a:rPr>
                        <a:t>و همچنین مشخصات فنی خوراک،  متاثر از میزان فروش و سفارشگذاری مشتریان می باشد.</a:t>
                      </a:r>
                      <a:endParaRPr lang="en-US" sz="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700" dirty="0">
                          <a:cs typeface="B Titr" panose="00000700000000000000" pitchFamily="2" charset="-78"/>
                        </a:rPr>
                        <a:t>1</a:t>
                      </a:r>
                      <a:endParaRPr lang="en-US" sz="7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022623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142AABE-DCE8-4ABF-B87E-3A43542B2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137376"/>
              </p:ext>
            </p:extLst>
          </p:nvPr>
        </p:nvGraphicFramePr>
        <p:xfrm>
          <a:off x="8443183" y="5398158"/>
          <a:ext cx="3676374" cy="1073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6649">
                  <a:extLst>
                    <a:ext uri="{9D8B030D-6E8A-4147-A177-3AD203B41FA5}">
                      <a16:colId xmlns:a16="http://schemas.microsoft.com/office/drawing/2014/main" val="990938507"/>
                    </a:ext>
                  </a:extLst>
                </a:gridCol>
                <a:gridCol w="2807599">
                  <a:extLst>
                    <a:ext uri="{9D8B030D-6E8A-4147-A177-3AD203B41FA5}">
                      <a16:colId xmlns:a16="http://schemas.microsoft.com/office/drawing/2014/main" val="3688320946"/>
                    </a:ext>
                  </a:extLst>
                </a:gridCol>
                <a:gridCol w="402126">
                  <a:extLst>
                    <a:ext uri="{9D8B030D-6E8A-4147-A177-3AD203B41FA5}">
                      <a16:colId xmlns:a16="http://schemas.microsoft.com/office/drawing/2014/main" val="3688840502"/>
                    </a:ext>
                  </a:extLst>
                </a:gridCol>
              </a:tblGrid>
              <a:tr h="31118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800" dirty="0">
                          <a:cs typeface="B Titr" panose="00000700000000000000" pitchFamily="2" charset="-78"/>
                        </a:rPr>
                        <a:t>سهم %</a:t>
                      </a:r>
                      <a:endParaRPr lang="en-US" sz="8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800" dirty="0">
                          <a:cs typeface="B Titr" panose="00000700000000000000" pitchFamily="2" charset="-78"/>
                        </a:rPr>
                        <a:t>دلایل انحراف بیش از</a:t>
                      </a:r>
                      <a:r>
                        <a:rPr lang="fa-IR" sz="800" baseline="0" dirty="0">
                          <a:cs typeface="B Titr" panose="00000700000000000000" pitchFamily="2" charset="-78"/>
                        </a:rPr>
                        <a:t> 5 درصد </a:t>
                      </a:r>
                      <a:r>
                        <a:rPr lang="fa-IR" sz="800" dirty="0">
                          <a:cs typeface="B Titr" panose="00000700000000000000" pitchFamily="2" charset="-78"/>
                        </a:rPr>
                        <a:t>عملکرد</a:t>
                      </a:r>
                      <a:r>
                        <a:rPr lang="fa-IR" sz="800" baseline="0" dirty="0">
                          <a:cs typeface="B Titr" panose="00000700000000000000" pitchFamily="2" charset="-78"/>
                        </a:rPr>
                        <a:t> نسبت به </a:t>
                      </a:r>
                      <a:r>
                        <a:rPr lang="fa-IR" sz="800" baseline="0" dirty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ظرفیت اسمی</a:t>
                      </a:r>
                      <a:r>
                        <a:rPr lang="fa-IR" sz="800" baseline="0" dirty="0">
                          <a:cs typeface="B Titr" panose="00000700000000000000" pitchFamily="2" charset="-78"/>
                        </a:rPr>
                        <a:t> در مجموع تولید </a:t>
                      </a:r>
                      <a:r>
                        <a:rPr lang="fa-IR" sz="800" dirty="0">
                          <a:cs typeface="B Titr" panose="00000700000000000000" pitchFamily="2" charset="-78"/>
                        </a:rPr>
                        <a:t>(سایت بندرعباس)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000" dirty="0">
                          <a:cs typeface="B Titr" panose="00000700000000000000" pitchFamily="2" charset="-78"/>
                        </a:rPr>
                        <a:t>ردیف</a:t>
                      </a:r>
                      <a:endParaRPr lang="en-US" sz="1000" dirty="0">
                        <a:cs typeface="B Titr" panose="00000700000000000000" pitchFamily="2" charset="-78"/>
                      </a:endParaRPr>
                    </a:p>
                  </a:txBody>
                  <a:tcPr vert="vert" anchor="ctr"/>
                </a:tc>
                <a:extLst>
                  <a:ext uri="{0D108BD9-81ED-4DB2-BD59-A6C34878D82A}">
                    <a16:rowId xmlns:a16="http://schemas.microsoft.com/office/drawing/2014/main" val="1936523630"/>
                  </a:ext>
                </a:extLst>
              </a:tr>
              <a:tr h="17449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600" dirty="0">
                          <a:cs typeface="B Titr" panose="00000700000000000000" pitchFamily="2" charset="-78"/>
                        </a:rPr>
                        <a:t>80</a:t>
                      </a:r>
                      <a:endParaRPr lang="en-US" sz="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600" dirty="0">
                          <a:cs typeface="B Titr" panose="00000700000000000000" pitchFamily="2" charset="-78"/>
                        </a:rPr>
                        <a:t>به دلیل شرایط دشوار  تسویه وکیوم باتوم  بندرعباس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700" dirty="0">
                          <a:cs typeface="B Titr" panose="00000700000000000000" pitchFamily="2" charset="-78"/>
                        </a:rPr>
                        <a:t>1</a:t>
                      </a:r>
                      <a:endParaRPr lang="en-US" sz="7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8892901"/>
                  </a:ext>
                </a:extLst>
              </a:tr>
              <a:tr h="393006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600" dirty="0">
                          <a:cs typeface="B Titr" panose="00000700000000000000" pitchFamily="2" charset="-78"/>
                        </a:rPr>
                        <a:t>20</a:t>
                      </a:r>
                      <a:endParaRPr lang="en-US" sz="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600" dirty="0">
                          <a:cs typeface="B Titr" panose="00000700000000000000" pitchFamily="2" charset="-78"/>
                        </a:rPr>
                        <a:t>با توجه به قیمت و نحوه واگذاری خوراک و همچنین محدودیت عرضه، میزان تولید</a:t>
                      </a:r>
                      <a:r>
                        <a:rPr lang="en-US" sz="600" dirty="0"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600" dirty="0">
                          <a:cs typeface="B Titr" panose="00000700000000000000" pitchFamily="2" charset="-78"/>
                        </a:rPr>
                        <a:t>و همچنین مشخصات فنی خوراک،  متاثر از میزان فروش و سفارشگذاری مشتریان می باشد.</a:t>
                      </a:r>
                      <a:endParaRPr lang="en-US" sz="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700" dirty="0">
                          <a:cs typeface="B Titr" panose="00000700000000000000" pitchFamily="2" charset="-78"/>
                        </a:rPr>
                        <a:t>2</a:t>
                      </a:r>
                      <a:endParaRPr lang="en-US" sz="7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70676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7989817-9429-2B12-766B-AFD0B33F31A6}"/>
              </a:ext>
            </a:extLst>
          </p:cNvPr>
          <p:cNvSpPr txBox="1"/>
          <p:nvPr/>
        </p:nvSpPr>
        <p:spPr>
          <a:xfrm>
            <a:off x="8468389" y="1098939"/>
            <a:ext cx="3639607" cy="8329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1100" b="1" dirty="0">
                <a:cs typeface="B Nazanin" panose="00000400000000000000" pitchFamily="2" charset="-78"/>
              </a:rPr>
              <a:t>* نکته: مجموعا از مقدار 147،843 تن محصول نهایی در پلنت بندرعباس، مقدار 85،528 تن به روش هوادهی تولید و مقدار 62،315 تن برمبنای اختلاط بوده است.</a:t>
            </a:r>
            <a:endParaRPr lang="en-US" sz="1100" b="1" dirty="0">
              <a:cs typeface="B Nazanin" panose="00000400000000000000" pitchFamily="2" charset="-78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0DCBEF2-31C7-6A95-6C16-412176D14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4040391"/>
              </p:ext>
            </p:extLst>
          </p:nvPr>
        </p:nvGraphicFramePr>
        <p:xfrm>
          <a:off x="87792" y="4099408"/>
          <a:ext cx="8262268" cy="259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3B544D-03F2-5673-98A7-E7A297EF8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148230"/>
              </p:ext>
            </p:extLst>
          </p:nvPr>
        </p:nvGraphicFramePr>
        <p:xfrm>
          <a:off x="8468388" y="3100745"/>
          <a:ext cx="3648571" cy="9986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313">
                  <a:extLst>
                    <a:ext uri="{9D8B030D-6E8A-4147-A177-3AD203B41FA5}">
                      <a16:colId xmlns:a16="http://schemas.microsoft.com/office/drawing/2014/main" val="990938507"/>
                    </a:ext>
                  </a:extLst>
                </a:gridCol>
                <a:gridCol w="2952425">
                  <a:extLst>
                    <a:ext uri="{9D8B030D-6E8A-4147-A177-3AD203B41FA5}">
                      <a16:colId xmlns:a16="http://schemas.microsoft.com/office/drawing/2014/main" val="3688320946"/>
                    </a:ext>
                  </a:extLst>
                </a:gridCol>
                <a:gridCol w="299833">
                  <a:extLst>
                    <a:ext uri="{9D8B030D-6E8A-4147-A177-3AD203B41FA5}">
                      <a16:colId xmlns:a16="http://schemas.microsoft.com/office/drawing/2014/main" val="3688840502"/>
                    </a:ext>
                  </a:extLst>
                </a:gridCol>
              </a:tblGrid>
              <a:tr h="300259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700" dirty="0">
                          <a:cs typeface="B Titr" panose="00000700000000000000" pitchFamily="2" charset="-78"/>
                        </a:rPr>
                        <a:t>سهم %</a:t>
                      </a:r>
                      <a:endParaRPr lang="en-US" sz="7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700" dirty="0">
                          <a:cs typeface="B Titr" panose="00000700000000000000" pitchFamily="2" charset="-78"/>
                        </a:rPr>
                        <a:t>دلایل انحراف بیش از</a:t>
                      </a:r>
                      <a:r>
                        <a:rPr lang="fa-IR" sz="700" baseline="0" dirty="0">
                          <a:cs typeface="B Titr" panose="00000700000000000000" pitchFamily="2" charset="-78"/>
                        </a:rPr>
                        <a:t> 5 درصد </a:t>
                      </a:r>
                      <a:r>
                        <a:rPr lang="fa-IR" sz="700" dirty="0">
                          <a:cs typeface="B Titr" panose="00000700000000000000" pitchFamily="2" charset="-78"/>
                        </a:rPr>
                        <a:t>عملکرد</a:t>
                      </a:r>
                      <a:r>
                        <a:rPr lang="fa-IR" sz="700" baseline="0" dirty="0">
                          <a:cs typeface="B Titr" panose="00000700000000000000" pitchFamily="2" charset="-78"/>
                        </a:rPr>
                        <a:t> نسبت به </a:t>
                      </a:r>
                      <a:r>
                        <a:rPr lang="fa-IR" sz="700" baseline="0" dirty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بودجه</a:t>
                      </a:r>
                      <a:r>
                        <a:rPr lang="fa-IR" sz="700" baseline="0" dirty="0">
                          <a:cs typeface="B Titr" panose="00000700000000000000" pitchFamily="2" charset="-78"/>
                        </a:rPr>
                        <a:t> در مجموع تولید</a:t>
                      </a:r>
                      <a:r>
                        <a:rPr lang="fa-IR" sz="700" dirty="0">
                          <a:cs typeface="B Titr" panose="00000700000000000000" pitchFamily="2" charset="-78"/>
                        </a:rPr>
                        <a:t>.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700" dirty="0">
                          <a:cs typeface="B Titr" panose="00000700000000000000" pitchFamily="2" charset="-78"/>
                        </a:rPr>
                        <a:t>(سایت بندرعباس)</a:t>
                      </a:r>
                      <a:endParaRPr lang="en-US" sz="7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700" dirty="0">
                          <a:cs typeface="B Titr" panose="00000700000000000000" pitchFamily="2" charset="-78"/>
                        </a:rPr>
                        <a:t>ردیف</a:t>
                      </a:r>
                      <a:endParaRPr lang="en-US" sz="800" dirty="0">
                        <a:cs typeface="B Titr" panose="00000700000000000000" pitchFamily="2" charset="-78"/>
                      </a:endParaRPr>
                    </a:p>
                  </a:txBody>
                  <a:tcPr vert="vert" anchor="ctr"/>
                </a:tc>
                <a:extLst>
                  <a:ext uri="{0D108BD9-81ED-4DB2-BD59-A6C34878D82A}">
                    <a16:rowId xmlns:a16="http://schemas.microsoft.com/office/drawing/2014/main" val="1936523630"/>
                  </a:ext>
                </a:extLst>
              </a:tr>
              <a:tr h="300259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</a:pPr>
                      <a:r>
                        <a:rPr lang="fa-IR" sz="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10</a:t>
                      </a:r>
                      <a:endParaRPr lang="en-US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700" dirty="0">
                          <a:cs typeface="B Titr" panose="00000700000000000000" pitchFamily="2" charset="-78"/>
                        </a:rPr>
                        <a:t>به دلیل شرایط دشوار  تسویه وکیوم باتوم  بندرعباس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600" dirty="0">
                          <a:cs typeface="B Titr" panose="00000700000000000000" pitchFamily="2" charset="-78"/>
                        </a:rPr>
                        <a:t>1</a:t>
                      </a:r>
                      <a:endParaRPr lang="en-US" sz="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8892901"/>
                  </a:ext>
                </a:extLst>
              </a:tr>
              <a:tr h="300259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500" dirty="0">
                          <a:cs typeface="B Titr" panose="00000700000000000000" pitchFamily="2" charset="-78"/>
                        </a:rPr>
                        <a:t>90</a:t>
                      </a:r>
                      <a:endParaRPr lang="en-US" sz="5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700" dirty="0">
                          <a:cs typeface="B Titr" panose="00000700000000000000" pitchFamily="2" charset="-78"/>
                        </a:rPr>
                        <a:t>عدم امکان صادرات مستقیم بدلیل نداشتن شرکت و دفترخارج از کشور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600" dirty="0">
                          <a:cs typeface="B Titr" panose="00000700000000000000" pitchFamily="2" charset="-78"/>
                        </a:rPr>
                        <a:t>*2</a:t>
                      </a:r>
                      <a:endParaRPr lang="en-US" sz="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70669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1FFB563-FCAB-8D45-2DF5-C028054462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10930"/>
              </p:ext>
            </p:extLst>
          </p:nvPr>
        </p:nvGraphicFramePr>
        <p:xfrm>
          <a:off x="8468388" y="2000999"/>
          <a:ext cx="3623365" cy="10059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043">
                  <a:extLst>
                    <a:ext uri="{9D8B030D-6E8A-4147-A177-3AD203B41FA5}">
                      <a16:colId xmlns:a16="http://schemas.microsoft.com/office/drawing/2014/main" val="990938507"/>
                    </a:ext>
                  </a:extLst>
                </a:gridCol>
                <a:gridCol w="3058158">
                  <a:extLst>
                    <a:ext uri="{9D8B030D-6E8A-4147-A177-3AD203B41FA5}">
                      <a16:colId xmlns:a16="http://schemas.microsoft.com/office/drawing/2014/main" val="3688320946"/>
                    </a:ext>
                  </a:extLst>
                </a:gridCol>
                <a:gridCol w="221164">
                  <a:extLst>
                    <a:ext uri="{9D8B030D-6E8A-4147-A177-3AD203B41FA5}">
                      <a16:colId xmlns:a16="http://schemas.microsoft.com/office/drawing/2014/main" val="3688840502"/>
                    </a:ext>
                  </a:extLst>
                </a:gridCol>
              </a:tblGrid>
              <a:tr h="50299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700" dirty="0">
                          <a:cs typeface="B Titr" panose="00000700000000000000" pitchFamily="2" charset="-78"/>
                        </a:rPr>
                        <a:t>سهم %</a:t>
                      </a:r>
                      <a:endParaRPr lang="en-US" sz="7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700" dirty="0">
                          <a:cs typeface="B Titr" panose="00000700000000000000" pitchFamily="2" charset="-78"/>
                        </a:rPr>
                        <a:t>دلایل انحراف بیش از</a:t>
                      </a:r>
                      <a:r>
                        <a:rPr lang="fa-IR" sz="700" baseline="0" dirty="0">
                          <a:cs typeface="B Titr" panose="00000700000000000000" pitchFamily="2" charset="-78"/>
                        </a:rPr>
                        <a:t> 5 درصد </a:t>
                      </a:r>
                      <a:r>
                        <a:rPr lang="fa-IR" sz="700" dirty="0">
                          <a:cs typeface="B Titr" panose="00000700000000000000" pitchFamily="2" charset="-78"/>
                        </a:rPr>
                        <a:t>عملکرد</a:t>
                      </a:r>
                      <a:r>
                        <a:rPr lang="fa-IR" sz="700" baseline="0" dirty="0">
                          <a:cs typeface="B Titr" panose="00000700000000000000" pitchFamily="2" charset="-78"/>
                        </a:rPr>
                        <a:t> نسبت به </a:t>
                      </a:r>
                      <a:r>
                        <a:rPr lang="fa-IR" sz="700" baseline="0" dirty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بودجه</a:t>
                      </a:r>
                      <a:r>
                        <a:rPr lang="fa-IR" sz="700" baseline="0" dirty="0">
                          <a:cs typeface="B Titr" panose="00000700000000000000" pitchFamily="2" charset="-78"/>
                        </a:rPr>
                        <a:t> در مجموع تولید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700" baseline="0" dirty="0">
                          <a:cs typeface="B Titr" panose="00000700000000000000" pitchFamily="2" charset="-78"/>
                        </a:rPr>
                        <a:t> (سایت اصفهان)</a:t>
                      </a:r>
                      <a:endParaRPr lang="en-US" sz="7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800" dirty="0">
                          <a:cs typeface="B Titr" panose="00000700000000000000" pitchFamily="2" charset="-78"/>
                        </a:rPr>
                        <a:t>ردیف</a:t>
                      </a:r>
                      <a:endParaRPr lang="en-US" sz="800" dirty="0">
                        <a:cs typeface="B Titr" panose="00000700000000000000" pitchFamily="2" charset="-78"/>
                      </a:endParaRPr>
                    </a:p>
                  </a:txBody>
                  <a:tcPr vert="vert" anchor="ctr"/>
                </a:tc>
                <a:extLst>
                  <a:ext uri="{0D108BD9-81ED-4DB2-BD59-A6C34878D82A}">
                    <a16:rowId xmlns:a16="http://schemas.microsoft.com/office/drawing/2014/main" val="1936523630"/>
                  </a:ext>
                </a:extLst>
              </a:tr>
              <a:tr h="502998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</a:pPr>
                      <a:r>
                        <a:rPr lang="fa-IR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100</a:t>
                      </a:r>
                      <a:endParaRPr lang="en-US" sz="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700" dirty="0">
                          <a:cs typeface="B Titr" panose="00000700000000000000" pitchFamily="2" charset="-78"/>
                        </a:rPr>
                        <a:t>کاهش میزان عرضه وکیوم باتوم اصفهان و همچنین مقرون به صرفه نبودن رقابت بالا جهت خرید وکیوم بیشتر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600" dirty="0">
                          <a:cs typeface="B Titr" panose="00000700000000000000" pitchFamily="2" charset="-78"/>
                        </a:rPr>
                        <a:t>1</a:t>
                      </a:r>
                      <a:endParaRPr lang="en-US" sz="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5186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218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گزارش وضعیت نیروی انسانی شرکت‌های تابعه آذر 1403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93293226"/>
              </p:ext>
            </p:extLst>
          </p:nvPr>
        </p:nvGraphicFramePr>
        <p:xfrm>
          <a:off x="118174" y="1293281"/>
          <a:ext cx="11938498" cy="259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29674589"/>
              </p:ext>
            </p:extLst>
          </p:nvPr>
        </p:nvGraphicFramePr>
        <p:xfrm>
          <a:off x="118174" y="4049488"/>
          <a:ext cx="5977826" cy="259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965CD60-C2FA-5359-0168-853EE8D6BF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6827883"/>
              </p:ext>
            </p:extLst>
          </p:nvPr>
        </p:nvGraphicFramePr>
        <p:xfrm>
          <a:off x="6078846" y="4043811"/>
          <a:ext cx="5977826" cy="259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50C0257-B6A4-3C36-8CEE-F9FD357613CF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35C27F-44E0-D488-2286-A55F72ED956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57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گزارش حوادث تا آذر 1403</a:t>
            </a:r>
            <a:endParaRPr lang="en-US" dirty="0"/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E67C0961-5CC5-4AD1-81E1-37A6FD611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033811"/>
              </p:ext>
            </p:extLst>
          </p:nvPr>
        </p:nvGraphicFramePr>
        <p:xfrm>
          <a:off x="145773" y="5623859"/>
          <a:ext cx="11913702" cy="1205948"/>
        </p:xfrm>
        <a:graphic>
          <a:graphicData uri="http://schemas.openxmlformats.org/drawingml/2006/table">
            <a:tbl>
              <a:tblPr rtl="1" firstRow="1" bandRow="1"/>
              <a:tblGrid>
                <a:gridCol w="5956851">
                  <a:extLst>
                    <a:ext uri="{9D8B030D-6E8A-4147-A177-3AD203B41FA5}">
                      <a16:colId xmlns:a16="http://schemas.microsoft.com/office/drawing/2014/main" val="715917012"/>
                    </a:ext>
                  </a:extLst>
                </a:gridCol>
                <a:gridCol w="5956851">
                  <a:extLst>
                    <a:ext uri="{9D8B030D-6E8A-4147-A177-3AD203B41FA5}">
                      <a16:colId xmlns:a16="http://schemas.microsoft.com/office/drawing/2014/main" val="3696725709"/>
                    </a:ext>
                  </a:extLst>
                </a:gridCol>
              </a:tblGrid>
              <a:tr h="12059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fa-IR" sz="3600" b="1" cap="none" spc="0" dirty="0">
                          <a:ln w="0">
                            <a:solidFill>
                              <a:srgbClr val="FFFF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cs typeface="B Mitra" panose="00000400000000000000" pitchFamily="2" charset="-78"/>
                        </a:rPr>
                        <a:t>رکورد کار بدون حادثه</a:t>
                      </a:r>
                      <a:endParaRPr lang="en-US" sz="3600" b="1" cap="none" spc="0" dirty="0">
                        <a:ln w="0"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cs typeface="B Mitra" panose="00000400000000000000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cs typeface="B Mitra" panose="00000400000000000000" pitchFamily="2" charset="-78"/>
                        </a:rPr>
                        <a:t>501،120 نفرساعت ( از مهر ماه 1403  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83160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CB1E835-4C7C-4702-BA22-B8BF3E81A40C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F71156-B41D-4BD1-A79F-6FECA7274F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1F96091C-C3C0-31A1-D8D2-B91E158EA8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301481"/>
              </p:ext>
            </p:extLst>
          </p:nvPr>
        </p:nvGraphicFramePr>
        <p:xfrm>
          <a:off x="93659" y="1100729"/>
          <a:ext cx="11998095" cy="449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034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گزارش حوادث تا آذر 1403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CB235C-9C2A-435E-975E-BC190F1F50EA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FF5D08-A6EA-42E5-8B38-3EA1B3CD7E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DAA895C5-63ED-6AAF-7C02-A9DCA86D9E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874031"/>
              </p:ext>
            </p:extLst>
          </p:nvPr>
        </p:nvGraphicFramePr>
        <p:xfrm>
          <a:off x="451309" y="1145380"/>
          <a:ext cx="5644690" cy="2759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E31C488F-8748-EFB0-465E-01CA9AA818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705840"/>
              </p:ext>
            </p:extLst>
          </p:nvPr>
        </p:nvGraphicFramePr>
        <p:xfrm>
          <a:off x="6298852" y="1145380"/>
          <a:ext cx="5480568" cy="2759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4171A22C-8D1E-9046-FB81-345A55F4B6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8639297"/>
              </p:ext>
            </p:extLst>
          </p:nvPr>
        </p:nvGraphicFramePr>
        <p:xfrm>
          <a:off x="451309" y="4009322"/>
          <a:ext cx="5644690" cy="2759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8A4B3EFD-8D82-4602-D8AC-341F5D487C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566607"/>
              </p:ext>
            </p:extLst>
          </p:nvPr>
        </p:nvGraphicFramePr>
        <p:xfrm>
          <a:off x="6298852" y="4009322"/>
          <a:ext cx="5480568" cy="2759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73225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371317" y="1335974"/>
            <a:ext cx="1718152" cy="676894"/>
          </a:xfrm>
          <a:custGeom>
            <a:avLst/>
            <a:gdLst>
              <a:gd name="connsiteX0" fmla="*/ 771691 w 1718152"/>
              <a:gd name="connsiteY0" fmla="*/ 112816 h 676894"/>
              <a:gd name="connsiteX1" fmla="*/ 937945 w 1718152"/>
              <a:gd name="connsiteY1" fmla="*/ 118753 h 676894"/>
              <a:gd name="connsiteX2" fmla="*/ 955758 w 1718152"/>
              <a:gd name="connsiteY2" fmla="*/ 130629 h 676894"/>
              <a:gd name="connsiteX3" fmla="*/ 973571 w 1718152"/>
              <a:gd name="connsiteY3" fmla="*/ 136566 h 676894"/>
              <a:gd name="connsiteX4" fmla="*/ 985447 w 1718152"/>
              <a:gd name="connsiteY4" fmla="*/ 148442 h 676894"/>
              <a:gd name="connsiteX5" fmla="*/ 1003260 w 1718152"/>
              <a:gd name="connsiteY5" fmla="*/ 154379 h 676894"/>
              <a:gd name="connsiteX6" fmla="*/ 1127951 w 1718152"/>
              <a:gd name="connsiteY6" fmla="*/ 160317 h 676894"/>
              <a:gd name="connsiteX7" fmla="*/ 1222953 w 1718152"/>
              <a:gd name="connsiteY7" fmla="*/ 172192 h 676894"/>
              <a:gd name="connsiteX8" fmla="*/ 1276392 w 1718152"/>
              <a:gd name="connsiteY8" fmla="*/ 184068 h 676894"/>
              <a:gd name="connsiteX9" fmla="*/ 1597026 w 1718152"/>
              <a:gd name="connsiteY9" fmla="*/ 201881 h 676894"/>
              <a:gd name="connsiteX10" fmla="*/ 1620777 w 1718152"/>
              <a:gd name="connsiteY10" fmla="*/ 207818 h 676894"/>
              <a:gd name="connsiteX11" fmla="*/ 1644527 w 1718152"/>
              <a:gd name="connsiteY11" fmla="*/ 219694 h 676894"/>
              <a:gd name="connsiteX12" fmla="*/ 1680153 w 1718152"/>
              <a:gd name="connsiteY12" fmla="*/ 225631 h 676894"/>
              <a:gd name="connsiteX13" fmla="*/ 1709841 w 1718152"/>
              <a:gd name="connsiteY13" fmla="*/ 231569 h 676894"/>
              <a:gd name="connsiteX14" fmla="*/ 1709841 w 1718152"/>
              <a:gd name="connsiteY14" fmla="*/ 421574 h 676894"/>
              <a:gd name="connsiteX15" fmla="*/ 1686091 w 1718152"/>
              <a:gd name="connsiteY15" fmla="*/ 433449 h 676894"/>
              <a:gd name="connsiteX16" fmla="*/ 1674215 w 1718152"/>
              <a:gd name="connsiteY16" fmla="*/ 445325 h 676894"/>
              <a:gd name="connsiteX17" fmla="*/ 1614839 w 1718152"/>
              <a:gd name="connsiteY17" fmla="*/ 457200 h 676894"/>
              <a:gd name="connsiteX18" fmla="*/ 1579213 w 1718152"/>
              <a:gd name="connsiteY18" fmla="*/ 486888 h 676894"/>
              <a:gd name="connsiteX19" fmla="*/ 1549525 w 1718152"/>
              <a:gd name="connsiteY19" fmla="*/ 492826 h 676894"/>
              <a:gd name="connsiteX20" fmla="*/ 1383270 w 1718152"/>
              <a:gd name="connsiteY20" fmla="*/ 498764 h 676894"/>
              <a:gd name="connsiteX21" fmla="*/ 1335769 w 1718152"/>
              <a:gd name="connsiteY21" fmla="*/ 510639 h 676894"/>
              <a:gd name="connsiteX22" fmla="*/ 1282330 w 1718152"/>
              <a:gd name="connsiteY22" fmla="*/ 516577 h 676894"/>
              <a:gd name="connsiteX23" fmla="*/ 1228891 w 1718152"/>
              <a:gd name="connsiteY23" fmla="*/ 528452 h 676894"/>
              <a:gd name="connsiteX24" fmla="*/ 1163577 w 1718152"/>
              <a:gd name="connsiteY24" fmla="*/ 540327 h 676894"/>
              <a:gd name="connsiteX25" fmla="*/ 1116075 w 1718152"/>
              <a:gd name="connsiteY25" fmla="*/ 564078 h 676894"/>
              <a:gd name="connsiteX26" fmla="*/ 1080449 w 1718152"/>
              <a:gd name="connsiteY26" fmla="*/ 575953 h 676894"/>
              <a:gd name="connsiteX27" fmla="*/ 973571 w 1718152"/>
              <a:gd name="connsiteY27" fmla="*/ 570016 h 676894"/>
              <a:gd name="connsiteX28" fmla="*/ 955758 w 1718152"/>
              <a:gd name="connsiteY28" fmla="*/ 564078 h 676894"/>
              <a:gd name="connsiteX29" fmla="*/ 914195 w 1718152"/>
              <a:gd name="connsiteY29" fmla="*/ 552203 h 676894"/>
              <a:gd name="connsiteX30" fmla="*/ 902319 w 1718152"/>
              <a:gd name="connsiteY30" fmla="*/ 540327 h 676894"/>
              <a:gd name="connsiteX31" fmla="*/ 878569 w 1718152"/>
              <a:gd name="connsiteY31" fmla="*/ 534390 h 676894"/>
              <a:gd name="connsiteX32" fmla="*/ 860756 w 1718152"/>
              <a:gd name="connsiteY32" fmla="*/ 528452 h 676894"/>
              <a:gd name="connsiteX33" fmla="*/ 813254 w 1718152"/>
              <a:gd name="connsiteY33" fmla="*/ 510639 h 676894"/>
              <a:gd name="connsiteX34" fmla="*/ 718252 w 1718152"/>
              <a:gd name="connsiteY34" fmla="*/ 516577 h 676894"/>
              <a:gd name="connsiteX35" fmla="*/ 700439 w 1718152"/>
              <a:gd name="connsiteY35" fmla="*/ 522514 h 676894"/>
              <a:gd name="connsiteX36" fmla="*/ 670751 w 1718152"/>
              <a:gd name="connsiteY36" fmla="*/ 534390 h 676894"/>
              <a:gd name="connsiteX37" fmla="*/ 641062 w 1718152"/>
              <a:gd name="connsiteY37" fmla="*/ 570016 h 676894"/>
              <a:gd name="connsiteX38" fmla="*/ 617312 w 1718152"/>
              <a:gd name="connsiteY38" fmla="*/ 587829 h 676894"/>
              <a:gd name="connsiteX39" fmla="*/ 587623 w 1718152"/>
              <a:gd name="connsiteY39" fmla="*/ 617517 h 676894"/>
              <a:gd name="connsiteX40" fmla="*/ 557935 w 1718152"/>
              <a:gd name="connsiteY40" fmla="*/ 635330 h 676894"/>
              <a:gd name="connsiteX41" fmla="*/ 540122 w 1718152"/>
              <a:gd name="connsiteY41" fmla="*/ 641268 h 676894"/>
              <a:gd name="connsiteX42" fmla="*/ 522309 w 1718152"/>
              <a:gd name="connsiteY42" fmla="*/ 653143 h 676894"/>
              <a:gd name="connsiteX43" fmla="*/ 379805 w 1718152"/>
              <a:gd name="connsiteY43" fmla="*/ 676894 h 676894"/>
              <a:gd name="connsiteX44" fmla="*/ 290740 w 1718152"/>
              <a:gd name="connsiteY44" fmla="*/ 670956 h 676894"/>
              <a:gd name="connsiteX45" fmla="*/ 249177 w 1718152"/>
              <a:gd name="connsiteY45" fmla="*/ 659081 h 676894"/>
              <a:gd name="connsiteX46" fmla="*/ 201675 w 1718152"/>
              <a:gd name="connsiteY46" fmla="*/ 647205 h 676894"/>
              <a:gd name="connsiteX47" fmla="*/ 166049 w 1718152"/>
              <a:gd name="connsiteY47" fmla="*/ 623455 h 676894"/>
              <a:gd name="connsiteX48" fmla="*/ 154174 w 1718152"/>
              <a:gd name="connsiteY48" fmla="*/ 611579 h 676894"/>
              <a:gd name="connsiteX49" fmla="*/ 136361 w 1718152"/>
              <a:gd name="connsiteY49" fmla="*/ 605642 h 676894"/>
              <a:gd name="connsiteX50" fmla="*/ 71047 w 1718152"/>
              <a:gd name="connsiteY50" fmla="*/ 587829 h 676894"/>
              <a:gd name="connsiteX51" fmla="*/ 65109 w 1718152"/>
              <a:gd name="connsiteY51" fmla="*/ 570016 h 676894"/>
              <a:gd name="connsiteX52" fmla="*/ 53234 w 1718152"/>
              <a:gd name="connsiteY52" fmla="*/ 558140 h 676894"/>
              <a:gd name="connsiteX53" fmla="*/ 47296 w 1718152"/>
              <a:gd name="connsiteY53" fmla="*/ 528452 h 676894"/>
              <a:gd name="connsiteX54" fmla="*/ 23545 w 1718152"/>
              <a:gd name="connsiteY54" fmla="*/ 486888 h 676894"/>
              <a:gd name="connsiteX55" fmla="*/ 17608 w 1718152"/>
              <a:gd name="connsiteY55" fmla="*/ 469075 h 676894"/>
              <a:gd name="connsiteX56" fmla="*/ 5732 w 1718152"/>
              <a:gd name="connsiteY56" fmla="*/ 457200 h 676894"/>
              <a:gd name="connsiteX57" fmla="*/ 17608 w 1718152"/>
              <a:gd name="connsiteY57" fmla="*/ 237507 h 676894"/>
              <a:gd name="connsiteX58" fmla="*/ 23545 w 1718152"/>
              <a:gd name="connsiteY58" fmla="*/ 195943 h 676894"/>
              <a:gd name="connsiteX59" fmla="*/ 29483 w 1718152"/>
              <a:gd name="connsiteY59" fmla="*/ 166255 h 676894"/>
              <a:gd name="connsiteX60" fmla="*/ 47296 w 1718152"/>
              <a:gd name="connsiteY60" fmla="*/ 154379 h 676894"/>
              <a:gd name="connsiteX61" fmla="*/ 71047 w 1718152"/>
              <a:gd name="connsiteY61" fmla="*/ 142504 h 676894"/>
              <a:gd name="connsiteX62" fmla="*/ 106673 w 1718152"/>
              <a:gd name="connsiteY62" fmla="*/ 130629 h 676894"/>
              <a:gd name="connsiteX63" fmla="*/ 136361 w 1718152"/>
              <a:gd name="connsiteY63" fmla="*/ 112816 h 676894"/>
              <a:gd name="connsiteX64" fmla="*/ 189800 w 1718152"/>
              <a:gd name="connsiteY64" fmla="*/ 65314 h 676894"/>
              <a:gd name="connsiteX65" fmla="*/ 207613 w 1718152"/>
              <a:gd name="connsiteY65" fmla="*/ 59377 h 676894"/>
              <a:gd name="connsiteX66" fmla="*/ 219488 w 1718152"/>
              <a:gd name="connsiteY66" fmla="*/ 47501 h 676894"/>
              <a:gd name="connsiteX67" fmla="*/ 290740 w 1718152"/>
              <a:gd name="connsiteY67" fmla="*/ 17813 h 676894"/>
              <a:gd name="connsiteX68" fmla="*/ 356054 w 1718152"/>
              <a:gd name="connsiteY68" fmla="*/ 0 h 676894"/>
              <a:gd name="connsiteX69" fmla="*/ 415431 w 1718152"/>
              <a:gd name="connsiteY69" fmla="*/ 5938 h 676894"/>
              <a:gd name="connsiteX70" fmla="*/ 468870 w 1718152"/>
              <a:gd name="connsiteY70" fmla="*/ 17813 h 676894"/>
              <a:gd name="connsiteX71" fmla="*/ 486683 w 1718152"/>
              <a:gd name="connsiteY71" fmla="*/ 29688 h 676894"/>
              <a:gd name="connsiteX72" fmla="*/ 498558 w 1718152"/>
              <a:gd name="connsiteY72" fmla="*/ 41564 h 676894"/>
              <a:gd name="connsiteX73" fmla="*/ 522309 w 1718152"/>
              <a:gd name="connsiteY73" fmla="*/ 53439 h 676894"/>
              <a:gd name="connsiteX74" fmla="*/ 540122 w 1718152"/>
              <a:gd name="connsiteY74" fmla="*/ 59377 h 676894"/>
              <a:gd name="connsiteX75" fmla="*/ 587623 w 1718152"/>
              <a:gd name="connsiteY75" fmla="*/ 71252 h 676894"/>
              <a:gd name="connsiteX76" fmla="*/ 623249 w 1718152"/>
              <a:gd name="connsiteY76" fmla="*/ 89065 h 676894"/>
              <a:gd name="connsiteX77" fmla="*/ 635125 w 1718152"/>
              <a:gd name="connsiteY77" fmla="*/ 106878 h 676894"/>
              <a:gd name="connsiteX78" fmla="*/ 664813 w 1718152"/>
              <a:gd name="connsiteY78" fmla="*/ 130629 h 676894"/>
              <a:gd name="connsiteX79" fmla="*/ 688564 w 1718152"/>
              <a:gd name="connsiteY79" fmla="*/ 160317 h 676894"/>
              <a:gd name="connsiteX80" fmla="*/ 771691 w 1718152"/>
              <a:gd name="connsiteY80" fmla="*/ 112816 h 67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718152" h="676894">
                <a:moveTo>
                  <a:pt x="771691" y="112816"/>
                </a:moveTo>
                <a:cubicBezTo>
                  <a:pt x="813254" y="105889"/>
                  <a:pt x="882750" y="113411"/>
                  <a:pt x="937945" y="118753"/>
                </a:cubicBezTo>
                <a:cubicBezTo>
                  <a:pt x="945048" y="119440"/>
                  <a:pt x="949375" y="127438"/>
                  <a:pt x="955758" y="130629"/>
                </a:cubicBezTo>
                <a:cubicBezTo>
                  <a:pt x="961356" y="133428"/>
                  <a:pt x="967633" y="134587"/>
                  <a:pt x="973571" y="136566"/>
                </a:cubicBezTo>
                <a:cubicBezTo>
                  <a:pt x="977530" y="140525"/>
                  <a:pt x="980646" y="145562"/>
                  <a:pt x="985447" y="148442"/>
                </a:cubicBezTo>
                <a:cubicBezTo>
                  <a:pt x="990814" y="151662"/>
                  <a:pt x="997023" y="153859"/>
                  <a:pt x="1003260" y="154379"/>
                </a:cubicBezTo>
                <a:cubicBezTo>
                  <a:pt x="1044727" y="157834"/>
                  <a:pt x="1086387" y="158338"/>
                  <a:pt x="1127951" y="160317"/>
                </a:cubicBezTo>
                <a:cubicBezTo>
                  <a:pt x="1159618" y="164275"/>
                  <a:pt x="1192677" y="162099"/>
                  <a:pt x="1222953" y="172192"/>
                </a:cubicBezTo>
                <a:cubicBezTo>
                  <a:pt x="1245233" y="179619"/>
                  <a:pt x="1247969" y="181560"/>
                  <a:pt x="1276392" y="184068"/>
                </a:cubicBezTo>
                <a:cubicBezTo>
                  <a:pt x="1420519" y="196785"/>
                  <a:pt x="1455251" y="196428"/>
                  <a:pt x="1597026" y="201881"/>
                </a:cubicBezTo>
                <a:cubicBezTo>
                  <a:pt x="1604943" y="203860"/>
                  <a:pt x="1613136" y="204953"/>
                  <a:pt x="1620777" y="207818"/>
                </a:cubicBezTo>
                <a:cubicBezTo>
                  <a:pt x="1629065" y="210926"/>
                  <a:pt x="1636049" y="217151"/>
                  <a:pt x="1644527" y="219694"/>
                </a:cubicBezTo>
                <a:cubicBezTo>
                  <a:pt x="1656058" y="223153"/>
                  <a:pt x="1668308" y="223477"/>
                  <a:pt x="1680153" y="225631"/>
                </a:cubicBezTo>
                <a:cubicBezTo>
                  <a:pt x="1690082" y="227436"/>
                  <a:pt x="1699945" y="229590"/>
                  <a:pt x="1709841" y="231569"/>
                </a:cubicBezTo>
                <a:cubicBezTo>
                  <a:pt x="1716488" y="298039"/>
                  <a:pt x="1724633" y="350573"/>
                  <a:pt x="1709841" y="421574"/>
                </a:cubicBezTo>
                <a:cubicBezTo>
                  <a:pt x="1708036" y="430239"/>
                  <a:pt x="1693456" y="428539"/>
                  <a:pt x="1686091" y="433449"/>
                </a:cubicBezTo>
                <a:cubicBezTo>
                  <a:pt x="1681433" y="436554"/>
                  <a:pt x="1679016" y="442445"/>
                  <a:pt x="1674215" y="445325"/>
                </a:cubicBezTo>
                <a:cubicBezTo>
                  <a:pt x="1661263" y="453096"/>
                  <a:pt x="1622039" y="456171"/>
                  <a:pt x="1614839" y="457200"/>
                </a:cubicBezTo>
                <a:cubicBezTo>
                  <a:pt x="1605597" y="466442"/>
                  <a:pt x="1592440" y="481928"/>
                  <a:pt x="1579213" y="486888"/>
                </a:cubicBezTo>
                <a:cubicBezTo>
                  <a:pt x="1569764" y="490432"/>
                  <a:pt x="1559599" y="492215"/>
                  <a:pt x="1549525" y="492826"/>
                </a:cubicBezTo>
                <a:cubicBezTo>
                  <a:pt x="1494173" y="496181"/>
                  <a:pt x="1438688" y="496785"/>
                  <a:pt x="1383270" y="498764"/>
                </a:cubicBezTo>
                <a:cubicBezTo>
                  <a:pt x="1367436" y="502722"/>
                  <a:pt x="1351842" y="507803"/>
                  <a:pt x="1335769" y="510639"/>
                </a:cubicBezTo>
                <a:cubicBezTo>
                  <a:pt x="1318119" y="513754"/>
                  <a:pt x="1300009" y="513631"/>
                  <a:pt x="1282330" y="516577"/>
                </a:cubicBezTo>
                <a:cubicBezTo>
                  <a:pt x="1264331" y="519577"/>
                  <a:pt x="1246826" y="525089"/>
                  <a:pt x="1228891" y="528452"/>
                </a:cubicBezTo>
                <a:cubicBezTo>
                  <a:pt x="1143784" y="544409"/>
                  <a:pt x="1221583" y="525827"/>
                  <a:pt x="1163577" y="540327"/>
                </a:cubicBezTo>
                <a:cubicBezTo>
                  <a:pt x="1142850" y="561054"/>
                  <a:pt x="1157012" y="550433"/>
                  <a:pt x="1116075" y="564078"/>
                </a:cubicBezTo>
                <a:lnTo>
                  <a:pt x="1080449" y="575953"/>
                </a:lnTo>
                <a:cubicBezTo>
                  <a:pt x="1044823" y="573974"/>
                  <a:pt x="1009091" y="573399"/>
                  <a:pt x="973571" y="570016"/>
                </a:cubicBezTo>
                <a:cubicBezTo>
                  <a:pt x="967340" y="569423"/>
                  <a:pt x="961776" y="565798"/>
                  <a:pt x="955758" y="564078"/>
                </a:cubicBezTo>
                <a:cubicBezTo>
                  <a:pt x="903543" y="549158"/>
                  <a:pt x="956925" y="566445"/>
                  <a:pt x="914195" y="552203"/>
                </a:cubicBezTo>
                <a:cubicBezTo>
                  <a:pt x="910236" y="548244"/>
                  <a:pt x="907326" y="542831"/>
                  <a:pt x="902319" y="540327"/>
                </a:cubicBezTo>
                <a:cubicBezTo>
                  <a:pt x="895020" y="536678"/>
                  <a:pt x="886415" y="536632"/>
                  <a:pt x="878569" y="534390"/>
                </a:cubicBezTo>
                <a:cubicBezTo>
                  <a:pt x="872551" y="532671"/>
                  <a:pt x="866509" y="530917"/>
                  <a:pt x="860756" y="528452"/>
                </a:cubicBezTo>
                <a:cubicBezTo>
                  <a:pt x="817288" y="509823"/>
                  <a:pt x="857041" y="521586"/>
                  <a:pt x="813254" y="510639"/>
                </a:cubicBezTo>
                <a:cubicBezTo>
                  <a:pt x="781587" y="512618"/>
                  <a:pt x="749807" y="513256"/>
                  <a:pt x="718252" y="516577"/>
                </a:cubicBezTo>
                <a:cubicBezTo>
                  <a:pt x="712028" y="517232"/>
                  <a:pt x="706299" y="520316"/>
                  <a:pt x="700439" y="522514"/>
                </a:cubicBezTo>
                <a:cubicBezTo>
                  <a:pt x="690459" y="526256"/>
                  <a:pt x="680647" y="530431"/>
                  <a:pt x="670751" y="534390"/>
                </a:cubicBezTo>
                <a:cubicBezTo>
                  <a:pt x="658534" y="552714"/>
                  <a:pt x="658841" y="554777"/>
                  <a:pt x="641062" y="570016"/>
                </a:cubicBezTo>
                <a:cubicBezTo>
                  <a:pt x="633548" y="576456"/>
                  <a:pt x="624708" y="581255"/>
                  <a:pt x="617312" y="587829"/>
                </a:cubicBezTo>
                <a:cubicBezTo>
                  <a:pt x="606852" y="597127"/>
                  <a:pt x="599624" y="610316"/>
                  <a:pt x="587623" y="617517"/>
                </a:cubicBezTo>
                <a:cubicBezTo>
                  <a:pt x="577727" y="623455"/>
                  <a:pt x="568257" y="630169"/>
                  <a:pt x="557935" y="635330"/>
                </a:cubicBezTo>
                <a:cubicBezTo>
                  <a:pt x="552337" y="638129"/>
                  <a:pt x="545720" y="638469"/>
                  <a:pt x="540122" y="641268"/>
                </a:cubicBezTo>
                <a:cubicBezTo>
                  <a:pt x="533739" y="644459"/>
                  <a:pt x="529185" y="651233"/>
                  <a:pt x="522309" y="653143"/>
                </a:cubicBezTo>
                <a:cubicBezTo>
                  <a:pt x="465435" y="668941"/>
                  <a:pt x="433875" y="670886"/>
                  <a:pt x="379805" y="676894"/>
                </a:cubicBezTo>
                <a:cubicBezTo>
                  <a:pt x="350117" y="674915"/>
                  <a:pt x="320221" y="674976"/>
                  <a:pt x="290740" y="670956"/>
                </a:cubicBezTo>
                <a:cubicBezTo>
                  <a:pt x="276463" y="669009"/>
                  <a:pt x="263156" y="662576"/>
                  <a:pt x="249177" y="659081"/>
                </a:cubicBezTo>
                <a:lnTo>
                  <a:pt x="201675" y="647205"/>
                </a:lnTo>
                <a:cubicBezTo>
                  <a:pt x="156374" y="601904"/>
                  <a:pt x="209018" y="649236"/>
                  <a:pt x="166049" y="623455"/>
                </a:cubicBezTo>
                <a:cubicBezTo>
                  <a:pt x="161249" y="620575"/>
                  <a:pt x="158974" y="614459"/>
                  <a:pt x="154174" y="611579"/>
                </a:cubicBezTo>
                <a:cubicBezTo>
                  <a:pt x="148807" y="608359"/>
                  <a:pt x="142399" y="607289"/>
                  <a:pt x="136361" y="605642"/>
                </a:cubicBezTo>
                <a:cubicBezTo>
                  <a:pt x="62698" y="585552"/>
                  <a:pt x="112048" y="601494"/>
                  <a:pt x="71047" y="587829"/>
                </a:cubicBezTo>
                <a:cubicBezTo>
                  <a:pt x="69068" y="581891"/>
                  <a:pt x="68329" y="575383"/>
                  <a:pt x="65109" y="570016"/>
                </a:cubicBezTo>
                <a:cubicBezTo>
                  <a:pt x="62229" y="565216"/>
                  <a:pt x="55439" y="563286"/>
                  <a:pt x="53234" y="558140"/>
                </a:cubicBezTo>
                <a:cubicBezTo>
                  <a:pt x="49259" y="548864"/>
                  <a:pt x="50487" y="538026"/>
                  <a:pt x="47296" y="528452"/>
                </a:cubicBezTo>
                <a:cubicBezTo>
                  <a:pt x="42272" y="513381"/>
                  <a:pt x="32234" y="499921"/>
                  <a:pt x="23545" y="486888"/>
                </a:cubicBezTo>
                <a:cubicBezTo>
                  <a:pt x="21566" y="480950"/>
                  <a:pt x="20828" y="474442"/>
                  <a:pt x="17608" y="469075"/>
                </a:cubicBezTo>
                <a:cubicBezTo>
                  <a:pt x="14728" y="464275"/>
                  <a:pt x="5887" y="462796"/>
                  <a:pt x="5732" y="457200"/>
                </a:cubicBezTo>
                <a:cubicBezTo>
                  <a:pt x="866" y="282027"/>
                  <a:pt x="-8599" y="316123"/>
                  <a:pt x="17608" y="237507"/>
                </a:cubicBezTo>
                <a:cubicBezTo>
                  <a:pt x="19587" y="223652"/>
                  <a:pt x="21244" y="209748"/>
                  <a:pt x="23545" y="195943"/>
                </a:cubicBezTo>
                <a:cubicBezTo>
                  <a:pt x="25204" y="185988"/>
                  <a:pt x="24476" y="175017"/>
                  <a:pt x="29483" y="166255"/>
                </a:cubicBezTo>
                <a:cubicBezTo>
                  <a:pt x="33024" y="160059"/>
                  <a:pt x="41100" y="157920"/>
                  <a:pt x="47296" y="154379"/>
                </a:cubicBezTo>
                <a:cubicBezTo>
                  <a:pt x="54981" y="149987"/>
                  <a:pt x="62829" y="145791"/>
                  <a:pt x="71047" y="142504"/>
                </a:cubicBezTo>
                <a:cubicBezTo>
                  <a:pt x="82669" y="137855"/>
                  <a:pt x="95939" y="137069"/>
                  <a:pt x="106673" y="130629"/>
                </a:cubicBezTo>
                <a:cubicBezTo>
                  <a:pt x="116569" y="124691"/>
                  <a:pt x="127429" y="120124"/>
                  <a:pt x="136361" y="112816"/>
                </a:cubicBezTo>
                <a:cubicBezTo>
                  <a:pt x="161082" y="92590"/>
                  <a:pt x="164792" y="77818"/>
                  <a:pt x="189800" y="65314"/>
                </a:cubicBezTo>
                <a:cubicBezTo>
                  <a:pt x="195398" y="62515"/>
                  <a:pt x="201675" y="61356"/>
                  <a:pt x="207613" y="59377"/>
                </a:cubicBezTo>
                <a:cubicBezTo>
                  <a:pt x="211571" y="55418"/>
                  <a:pt x="214481" y="50005"/>
                  <a:pt x="219488" y="47501"/>
                </a:cubicBezTo>
                <a:cubicBezTo>
                  <a:pt x="242501" y="35994"/>
                  <a:pt x="265778" y="24054"/>
                  <a:pt x="290740" y="17813"/>
                </a:cubicBezTo>
                <a:cubicBezTo>
                  <a:pt x="328469" y="8380"/>
                  <a:pt x="306644" y="14117"/>
                  <a:pt x="356054" y="0"/>
                </a:cubicBezTo>
                <a:cubicBezTo>
                  <a:pt x="375846" y="1979"/>
                  <a:pt x="395714" y="3309"/>
                  <a:pt x="415431" y="5938"/>
                </a:cubicBezTo>
                <a:cubicBezTo>
                  <a:pt x="431592" y="8093"/>
                  <a:pt x="452738" y="13780"/>
                  <a:pt x="468870" y="17813"/>
                </a:cubicBezTo>
                <a:cubicBezTo>
                  <a:pt x="474808" y="21771"/>
                  <a:pt x="481111" y="25230"/>
                  <a:pt x="486683" y="29688"/>
                </a:cubicBezTo>
                <a:cubicBezTo>
                  <a:pt x="491054" y="33185"/>
                  <a:pt x="493900" y="38459"/>
                  <a:pt x="498558" y="41564"/>
                </a:cubicBezTo>
                <a:cubicBezTo>
                  <a:pt x="505923" y="46474"/>
                  <a:pt x="514173" y="49952"/>
                  <a:pt x="522309" y="53439"/>
                </a:cubicBezTo>
                <a:cubicBezTo>
                  <a:pt x="528062" y="55904"/>
                  <a:pt x="534050" y="57859"/>
                  <a:pt x="540122" y="59377"/>
                </a:cubicBezTo>
                <a:cubicBezTo>
                  <a:pt x="553679" y="62766"/>
                  <a:pt x="574047" y="64464"/>
                  <a:pt x="587623" y="71252"/>
                </a:cubicBezTo>
                <a:cubicBezTo>
                  <a:pt x="633665" y="94273"/>
                  <a:pt x="578475" y="74140"/>
                  <a:pt x="623249" y="89065"/>
                </a:cubicBezTo>
                <a:cubicBezTo>
                  <a:pt x="627208" y="95003"/>
                  <a:pt x="630079" y="101832"/>
                  <a:pt x="635125" y="106878"/>
                </a:cubicBezTo>
                <a:cubicBezTo>
                  <a:pt x="665985" y="137737"/>
                  <a:pt x="641311" y="101250"/>
                  <a:pt x="664813" y="130629"/>
                </a:cubicBezTo>
                <a:cubicBezTo>
                  <a:pt x="694763" y="168069"/>
                  <a:pt x="659898" y="131653"/>
                  <a:pt x="688564" y="160317"/>
                </a:cubicBezTo>
                <a:cubicBezTo>
                  <a:pt x="781540" y="153165"/>
                  <a:pt x="730128" y="119743"/>
                  <a:pt x="771691" y="112816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241C7FC4-FEFA-4A96-9749-9068C686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39266" y="-21265"/>
            <a:ext cx="360000" cy="6879266"/>
          </a:xfrm>
          <a:prstGeom prst="parallelogram">
            <a:avLst>
              <a:gd name="adj" fmla="val 0"/>
            </a:avLst>
          </a:prstGeom>
          <a:gradFill>
            <a:gsLst>
              <a:gs pos="0">
                <a:srgbClr val="7CEFD8"/>
              </a:gs>
              <a:gs pos="71000">
                <a:srgbClr val="6672E4"/>
              </a:gs>
              <a:gs pos="100000">
                <a:srgbClr val="C79BF3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E81B19-A615-48B4-A777-763FD14C2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99" y="3744685"/>
            <a:ext cx="5442857" cy="1358539"/>
          </a:xfrm>
        </p:spPr>
        <p:txBody>
          <a:bodyPr/>
          <a:lstStyle/>
          <a:p>
            <a:pPr algn="ctr" rtl="1">
              <a:lnSpc>
                <a:spcPct val="200000"/>
              </a:lnSpc>
            </a:pPr>
            <a:r>
              <a:rPr lang="fa-IR" b="0" cap="none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ranNastaliq" panose="02020505000000020003" pitchFamily="18" charset="0"/>
                <a:cs typeface="B Nazanin" panose="00000400000000000000" pitchFamily="2" charset="-78"/>
              </a:rPr>
              <a:t>با سپاس از توجه شما</a:t>
            </a:r>
            <a:endParaRPr lang="en-US" b="0" cap="none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IranNastaliq" panose="02020505000000020003" pitchFamily="18" charset="0"/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8BE6D2-6140-4009-8D81-54C98ECF6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522" y="311247"/>
            <a:ext cx="524301" cy="15972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8CE58C-04AE-44D8-96B5-3F3CC8BD89F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18" y="277168"/>
            <a:ext cx="3344090" cy="33440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97FC20-B049-4399-B2C1-EEDA4CDC21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4" t="15470" r="22825" b="16583"/>
          <a:stretch/>
        </p:blipFill>
        <p:spPr>
          <a:xfrm>
            <a:off x="87086" y="0"/>
            <a:ext cx="1866940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5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عملکرد تولید </a:t>
            </a:r>
            <a:r>
              <a:rPr lang="fa-IR" dirty="0">
                <a:solidFill>
                  <a:srgbClr val="C00000"/>
                </a:solidFill>
              </a:rPr>
              <a:t>ماهیانه</a:t>
            </a:r>
            <a:r>
              <a:rPr lang="fa-IR" dirty="0"/>
              <a:t> در آذر 1403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858236001"/>
              </p:ext>
            </p:extLst>
          </p:nvPr>
        </p:nvGraphicFramePr>
        <p:xfrm>
          <a:off x="106397" y="1267154"/>
          <a:ext cx="8437997" cy="259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85812058"/>
              </p:ext>
            </p:extLst>
          </p:nvPr>
        </p:nvGraphicFramePr>
        <p:xfrm>
          <a:off x="109211" y="4062550"/>
          <a:ext cx="8437997" cy="259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668817B-D73A-4CD7-ABA2-31E529C7768A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DEA8EC-D212-4545-8961-B7175A3D9D1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8C5E8FA-EDCD-4F26-A122-4D0338288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873265"/>
              </p:ext>
            </p:extLst>
          </p:nvPr>
        </p:nvGraphicFramePr>
        <p:xfrm>
          <a:off x="8600100" y="2245602"/>
          <a:ext cx="3547362" cy="10059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826">
                  <a:extLst>
                    <a:ext uri="{9D8B030D-6E8A-4147-A177-3AD203B41FA5}">
                      <a16:colId xmlns:a16="http://schemas.microsoft.com/office/drawing/2014/main" val="990938507"/>
                    </a:ext>
                  </a:extLst>
                </a:gridCol>
                <a:gridCol w="2994011">
                  <a:extLst>
                    <a:ext uri="{9D8B030D-6E8A-4147-A177-3AD203B41FA5}">
                      <a16:colId xmlns:a16="http://schemas.microsoft.com/office/drawing/2014/main" val="3688320946"/>
                    </a:ext>
                  </a:extLst>
                </a:gridCol>
                <a:gridCol w="216525">
                  <a:extLst>
                    <a:ext uri="{9D8B030D-6E8A-4147-A177-3AD203B41FA5}">
                      <a16:colId xmlns:a16="http://schemas.microsoft.com/office/drawing/2014/main" val="3688840502"/>
                    </a:ext>
                  </a:extLst>
                </a:gridCol>
              </a:tblGrid>
              <a:tr h="50299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700" dirty="0">
                          <a:cs typeface="B Titr" panose="00000700000000000000" pitchFamily="2" charset="-78"/>
                        </a:rPr>
                        <a:t>سهم %</a:t>
                      </a:r>
                      <a:endParaRPr lang="en-US" sz="7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700" dirty="0">
                          <a:cs typeface="B Titr" panose="00000700000000000000" pitchFamily="2" charset="-78"/>
                        </a:rPr>
                        <a:t>دلایل انحراف بیش از</a:t>
                      </a:r>
                      <a:r>
                        <a:rPr lang="fa-IR" sz="700" baseline="0" dirty="0">
                          <a:cs typeface="B Titr" panose="00000700000000000000" pitchFamily="2" charset="-78"/>
                        </a:rPr>
                        <a:t> 5 درصد </a:t>
                      </a:r>
                      <a:r>
                        <a:rPr lang="fa-IR" sz="700" dirty="0">
                          <a:cs typeface="B Titr" panose="00000700000000000000" pitchFamily="2" charset="-78"/>
                        </a:rPr>
                        <a:t>عملکرد</a:t>
                      </a:r>
                      <a:r>
                        <a:rPr lang="fa-IR" sz="700" baseline="0" dirty="0">
                          <a:cs typeface="B Titr" panose="00000700000000000000" pitchFamily="2" charset="-78"/>
                        </a:rPr>
                        <a:t> نسبت به </a:t>
                      </a:r>
                      <a:r>
                        <a:rPr lang="fa-IR" sz="700" baseline="0" dirty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بودجه</a:t>
                      </a:r>
                      <a:r>
                        <a:rPr lang="fa-IR" sz="700" baseline="0" dirty="0">
                          <a:cs typeface="B Titr" panose="00000700000000000000" pitchFamily="2" charset="-78"/>
                        </a:rPr>
                        <a:t> در مجموع تولید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700" baseline="0" dirty="0">
                          <a:cs typeface="B Titr" panose="00000700000000000000" pitchFamily="2" charset="-78"/>
                        </a:rPr>
                        <a:t> (سایت اصفهان)</a:t>
                      </a:r>
                      <a:endParaRPr lang="en-US" sz="7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800" dirty="0">
                          <a:cs typeface="B Titr" panose="00000700000000000000" pitchFamily="2" charset="-78"/>
                        </a:rPr>
                        <a:t>ردیف</a:t>
                      </a:r>
                      <a:endParaRPr lang="en-US" sz="800" dirty="0">
                        <a:cs typeface="B Titr" panose="00000700000000000000" pitchFamily="2" charset="-78"/>
                      </a:endParaRPr>
                    </a:p>
                  </a:txBody>
                  <a:tcPr vert="vert" anchor="ctr"/>
                </a:tc>
                <a:extLst>
                  <a:ext uri="{0D108BD9-81ED-4DB2-BD59-A6C34878D82A}">
                    <a16:rowId xmlns:a16="http://schemas.microsoft.com/office/drawing/2014/main" val="1936523630"/>
                  </a:ext>
                </a:extLst>
              </a:tr>
              <a:tr h="502998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</a:pPr>
                      <a:r>
                        <a:rPr lang="fa-IR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100</a:t>
                      </a:r>
                      <a:endParaRPr lang="en-US" sz="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700" dirty="0">
                          <a:cs typeface="B Titr" panose="00000700000000000000" pitchFamily="2" charset="-78"/>
                        </a:rPr>
                        <a:t>کاهش میزان عرضه وکیوم باتوم اصفهان و همچنین مقرون به صرفه نبودن رقابت بالا جهت خرید وکیوم بیشتر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600" dirty="0">
                          <a:cs typeface="B Titr" panose="00000700000000000000" pitchFamily="2" charset="-78"/>
                        </a:rPr>
                        <a:t>1</a:t>
                      </a:r>
                      <a:endParaRPr lang="en-US" sz="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518623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11DE522-902E-E8BE-50B7-E1230430E6D5}"/>
              </a:ext>
            </a:extLst>
          </p:cNvPr>
          <p:cNvSpPr txBox="1"/>
          <p:nvPr/>
        </p:nvSpPr>
        <p:spPr>
          <a:xfrm>
            <a:off x="8600101" y="1280301"/>
            <a:ext cx="3547361" cy="6232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en-US" sz="1200" b="1" dirty="0">
                <a:cs typeface="B Nazanin" panose="00000400000000000000" pitchFamily="2" charset="-78"/>
              </a:rPr>
              <a:t>*</a:t>
            </a:r>
            <a:r>
              <a:rPr lang="fa-IR" sz="1200" b="1" dirty="0">
                <a:cs typeface="B Nazanin" panose="00000400000000000000" pitchFamily="2" charset="-78"/>
              </a:rPr>
              <a:t>نکته: مقدار 15،008 تن محصول نهایی در پلنت بندرعباس، به روش هوادهی و مقدار 4،000 تن برمبنای اختلاط بوده است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DB5F639-7872-4E07-AE28-0EEB94804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071997"/>
              </p:ext>
            </p:extLst>
          </p:nvPr>
        </p:nvGraphicFramePr>
        <p:xfrm>
          <a:off x="8606254" y="4140620"/>
          <a:ext cx="3541208" cy="8243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428">
                  <a:extLst>
                    <a:ext uri="{9D8B030D-6E8A-4147-A177-3AD203B41FA5}">
                      <a16:colId xmlns:a16="http://schemas.microsoft.com/office/drawing/2014/main" val="990938507"/>
                    </a:ext>
                  </a:extLst>
                </a:gridCol>
                <a:gridCol w="2803648">
                  <a:extLst>
                    <a:ext uri="{9D8B030D-6E8A-4147-A177-3AD203B41FA5}">
                      <a16:colId xmlns:a16="http://schemas.microsoft.com/office/drawing/2014/main" val="3688320946"/>
                    </a:ext>
                  </a:extLst>
                </a:gridCol>
                <a:gridCol w="292132">
                  <a:extLst>
                    <a:ext uri="{9D8B030D-6E8A-4147-A177-3AD203B41FA5}">
                      <a16:colId xmlns:a16="http://schemas.microsoft.com/office/drawing/2014/main" val="3688840502"/>
                    </a:ext>
                  </a:extLst>
                </a:gridCol>
              </a:tblGrid>
              <a:tr h="46997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800" dirty="0">
                          <a:cs typeface="B Titr" panose="00000700000000000000" pitchFamily="2" charset="-78"/>
                        </a:rPr>
                        <a:t>سهم %</a:t>
                      </a:r>
                      <a:endParaRPr lang="en-US" sz="8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800" dirty="0">
                          <a:cs typeface="B Titr" panose="00000700000000000000" pitchFamily="2" charset="-78"/>
                        </a:rPr>
                        <a:t>دلایل انحراف بیش از</a:t>
                      </a:r>
                      <a:r>
                        <a:rPr lang="fa-IR" sz="800" baseline="0" dirty="0">
                          <a:cs typeface="B Titr" panose="00000700000000000000" pitchFamily="2" charset="-78"/>
                        </a:rPr>
                        <a:t> 5 درصد </a:t>
                      </a:r>
                      <a:r>
                        <a:rPr lang="fa-IR" sz="800" dirty="0">
                          <a:cs typeface="B Titr" panose="00000700000000000000" pitchFamily="2" charset="-78"/>
                        </a:rPr>
                        <a:t>عملکرد</a:t>
                      </a:r>
                      <a:r>
                        <a:rPr lang="fa-IR" sz="800" baseline="0" dirty="0">
                          <a:cs typeface="B Titr" panose="00000700000000000000" pitchFamily="2" charset="-78"/>
                        </a:rPr>
                        <a:t> نسبت به </a:t>
                      </a:r>
                      <a:r>
                        <a:rPr lang="fa-IR" sz="800" baseline="0" dirty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ظرفیت اسمی</a:t>
                      </a:r>
                      <a:r>
                        <a:rPr lang="fa-IR" sz="800" baseline="0" dirty="0">
                          <a:cs typeface="B Titr" panose="00000700000000000000" pitchFamily="2" charset="-78"/>
                        </a:rPr>
                        <a:t> در مجموع تولید (سایت اصفهان)</a:t>
                      </a:r>
                      <a:endParaRPr lang="en-US" sz="8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900" dirty="0">
                          <a:cs typeface="B Titr" panose="00000700000000000000" pitchFamily="2" charset="-78"/>
                        </a:rPr>
                        <a:t>ردیف</a:t>
                      </a:r>
                      <a:endParaRPr lang="en-US" sz="900" dirty="0">
                        <a:cs typeface="B Titr" panose="00000700000000000000" pitchFamily="2" charset="-78"/>
                      </a:endParaRPr>
                    </a:p>
                  </a:txBody>
                  <a:tcPr vert="vert" anchor="ctr"/>
                </a:tc>
                <a:extLst>
                  <a:ext uri="{0D108BD9-81ED-4DB2-BD59-A6C34878D82A}">
                    <a16:rowId xmlns:a16="http://schemas.microsoft.com/office/drawing/2014/main" val="1936523630"/>
                  </a:ext>
                </a:extLst>
              </a:tr>
              <a:tr h="340407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</a:pPr>
                      <a:r>
                        <a:rPr lang="fa-IR" sz="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100</a:t>
                      </a:r>
                      <a:endParaRPr lang="en-US" sz="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600" dirty="0">
                          <a:cs typeface="B Titr" panose="00000700000000000000" pitchFamily="2" charset="-78"/>
                        </a:rPr>
                        <a:t>با توجه به قیمت و نحوه واگذاری خوراک و همچنین محدودیت عرضه، میزان تولید</a:t>
                      </a:r>
                      <a:r>
                        <a:rPr lang="en-US" sz="600" dirty="0"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600" dirty="0">
                          <a:cs typeface="B Titr" panose="00000700000000000000" pitchFamily="2" charset="-78"/>
                        </a:rPr>
                        <a:t>و همچنین مشخصات فنی خوراک،  متاثر از میزان فروش و سفارشگذاری مشتریان می باشد.</a:t>
                      </a:r>
                      <a:endParaRPr lang="en-US" sz="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700" dirty="0">
                          <a:cs typeface="B Titr" panose="00000700000000000000" pitchFamily="2" charset="-78"/>
                        </a:rPr>
                        <a:t>1</a:t>
                      </a:r>
                      <a:endParaRPr lang="en-US" sz="7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518623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FC396B5-27B3-B957-C6C5-2426161C7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019895"/>
              </p:ext>
            </p:extLst>
          </p:nvPr>
        </p:nvGraphicFramePr>
        <p:xfrm>
          <a:off x="8600100" y="5041153"/>
          <a:ext cx="3547362" cy="1073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273">
                  <a:extLst>
                    <a:ext uri="{9D8B030D-6E8A-4147-A177-3AD203B41FA5}">
                      <a16:colId xmlns:a16="http://schemas.microsoft.com/office/drawing/2014/main" val="990938507"/>
                    </a:ext>
                  </a:extLst>
                </a:gridCol>
                <a:gridCol w="2709074">
                  <a:extLst>
                    <a:ext uri="{9D8B030D-6E8A-4147-A177-3AD203B41FA5}">
                      <a16:colId xmlns:a16="http://schemas.microsoft.com/office/drawing/2014/main" val="3688320946"/>
                    </a:ext>
                  </a:extLst>
                </a:gridCol>
                <a:gridCol w="388015">
                  <a:extLst>
                    <a:ext uri="{9D8B030D-6E8A-4147-A177-3AD203B41FA5}">
                      <a16:colId xmlns:a16="http://schemas.microsoft.com/office/drawing/2014/main" val="3688840502"/>
                    </a:ext>
                  </a:extLst>
                </a:gridCol>
              </a:tblGrid>
              <a:tr h="31118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800" dirty="0">
                          <a:cs typeface="B Titr" panose="00000700000000000000" pitchFamily="2" charset="-78"/>
                        </a:rPr>
                        <a:t>سهم %</a:t>
                      </a:r>
                      <a:endParaRPr lang="en-US" sz="8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800" dirty="0">
                          <a:cs typeface="B Titr" panose="00000700000000000000" pitchFamily="2" charset="-78"/>
                        </a:rPr>
                        <a:t>دلایل انحراف بیش از</a:t>
                      </a:r>
                      <a:r>
                        <a:rPr lang="fa-IR" sz="800" baseline="0" dirty="0">
                          <a:cs typeface="B Titr" panose="00000700000000000000" pitchFamily="2" charset="-78"/>
                        </a:rPr>
                        <a:t> 5 درصد </a:t>
                      </a:r>
                      <a:r>
                        <a:rPr lang="fa-IR" sz="800" dirty="0">
                          <a:cs typeface="B Titr" panose="00000700000000000000" pitchFamily="2" charset="-78"/>
                        </a:rPr>
                        <a:t>عملکرد</a:t>
                      </a:r>
                      <a:r>
                        <a:rPr lang="fa-IR" sz="800" baseline="0" dirty="0">
                          <a:cs typeface="B Titr" panose="00000700000000000000" pitchFamily="2" charset="-78"/>
                        </a:rPr>
                        <a:t> نسبت به </a:t>
                      </a:r>
                      <a:r>
                        <a:rPr lang="fa-IR" sz="800" baseline="0" dirty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ظرفیت اسمی</a:t>
                      </a:r>
                      <a:r>
                        <a:rPr lang="fa-IR" sz="800" baseline="0" dirty="0">
                          <a:cs typeface="B Titr" panose="00000700000000000000" pitchFamily="2" charset="-78"/>
                        </a:rPr>
                        <a:t> در مجموع تولید </a:t>
                      </a:r>
                      <a:r>
                        <a:rPr lang="fa-IR" sz="800" dirty="0">
                          <a:cs typeface="B Titr" panose="00000700000000000000" pitchFamily="2" charset="-78"/>
                        </a:rPr>
                        <a:t>(سایت بندرعباس)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000" dirty="0">
                          <a:cs typeface="B Titr" panose="00000700000000000000" pitchFamily="2" charset="-78"/>
                        </a:rPr>
                        <a:t>ردیف</a:t>
                      </a:r>
                      <a:endParaRPr lang="en-US" sz="1000" dirty="0">
                        <a:cs typeface="B Titr" panose="00000700000000000000" pitchFamily="2" charset="-78"/>
                      </a:endParaRPr>
                    </a:p>
                  </a:txBody>
                  <a:tcPr vert="vert" anchor="ctr"/>
                </a:tc>
                <a:extLst>
                  <a:ext uri="{0D108BD9-81ED-4DB2-BD59-A6C34878D82A}">
                    <a16:rowId xmlns:a16="http://schemas.microsoft.com/office/drawing/2014/main" val="1936523630"/>
                  </a:ext>
                </a:extLst>
              </a:tr>
              <a:tr h="17449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600" dirty="0">
                          <a:cs typeface="B Titr" panose="00000700000000000000" pitchFamily="2" charset="-78"/>
                        </a:rPr>
                        <a:t>80</a:t>
                      </a:r>
                      <a:endParaRPr lang="en-US" sz="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600" dirty="0">
                          <a:cs typeface="B Titr" panose="00000700000000000000" pitchFamily="2" charset="-78"/>
                        </a:rPr>
                        <a:t>به دلیل شرایط دشوار  تسویه وکیوم باتوم  بندرعباس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700" dirty="0">
                          <a:cs typeface="B Titr" panose="00000700000000000000" pitchFamily="2" charset="-78"/>
                        </a:rPr>
                        <a:t>*1</a:t>
                      </a:r>
                      <a:endParaRPr lang="en-US" sz="7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8892901"/>
                  </a:ext>
                </a:extLst>
              </a:tr>
              <a:tr h="393006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600" dirty="0">
                          <a:cs typeface="B Titr" panose="00000700000000000000" pitchFamily="2" charset="-78"/>
                        </a:rPr>
                        <a:t>20</a:t>
                      </a:r>
                      <a:endParaRPr lang="en-US" sz="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600" dirty="0">
                          <a:cs typeface="B Titr" panose="00000700000000000000" pitchFamily="2" charset="-78"/>
                        </a:rPr>
                        <a:t>با توجه به قیمت و نحوه واگذاری خوراک و همچنین محدودیت عرضه، میزان تولید</a:t>
                      </a:r>
                      <a:r>
                        <a:rPr lang="en-US" sz="600" dirty="0"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600" dirty="0">
                          <a:cs typeface="B Titr" panose="00000700000000000000" pitchFamily="2" charset="-78"/>
                        </a:rPr>
                        <a:t>و همچنین مشخصات فنی خوراک،  متاثر از میزان فروش و سفارشگذاری مشتریان می باشد.</a:t>
                      </a:r>
                      <a:endParaRPr lang="en-US" sz="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700" dirty="0">
                          <a:cs typeface="B Titr" panose="00000700000000000000" pitchFamily="2" charset="-78"/>
                        </a:rPr>
                        <a:t>2</a:t>
                      </a:r>
                      <a:endParaRPr lang="en-US" sz="7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7067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183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عملکرد مصرف مواد اولیه </a:t>
            </a:r>
            <a:r>
              <a:rPr lang="fa-IR" dirty="0">
                <a:solidFill>
                  <a:srgbClr val="C00000"/>
                </a:solidFill>
              </a:rPr>
              <a:t>تجمعی</a:t>
            </a:r>
            <a:r>
              <a:rPr lang="fa-IR" dirty="0"/>
              <a:t> تا پایان آذر 1403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582462890"/>
              </p:ext>
            </p:extLst>
          </p:nvPr>
        </p:nvGraphicFramePr>
        <p:xfrm>
          <a:off x="144087" y="1164601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948598613"/>
              </p:ext>
            </p:extLst>
          </p:nvPr>
        </p:nvGraphicFramePr>
        <p:xfrm>
          <a:off x="6165801" y="1164601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743167896"/>
              </p:ext>
            </p:extLst>
          </p:nvPr>
        </p:nvGraphicFramePr>
        <p:xfrm>
          <a:off x="144087" y="4040325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286180314"/>
              </p:ext>
            </p:extLst>
          </p:nvPr>
        </p:nvGraphicFramePr>
        <p:xfrm>
          <a:off x="6183219" y="4040325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F281602-4A80-45B5-8694-C5F463A8F1F0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D378BC-333A-4ED2-BAB5-26707F0EDDB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77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عملکرد مصرف مواد اولیه </a:t>
            </a:r>
            <a:r>
              <a:rPr lang="fa-IR" dirty="0">
                <a:solidFill>
                  <a:srgbClr val="C00000"/>
                </a:solidFill>
              </a:rPr>
              <a:t>ماهیانه</a:t>
            </a:r>
            <a:r>
              <a:rPr lang="fa-IR" dirty="0"/>
              <a:t> در آبان 1403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209808385"/>
              </p:ext>
            </p:extLst>
          </p:nvPr>
        </p:nvGraphicFramePr>
        <p:xfrm>
          <a:off x="144087" y="1164601"/>
          <a:ext cx="5864958" cy="254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174469217"/>
              </p:ext>
            </p:extLst>
          </p:nvPr>
        </p:nvGraphicFramePr>
        <p:xfrm>
          <a:off x="6165801" y="1164601"/>
          <a:ext cx="5864958" cy="254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870603682"/>
              </p:ext>
            </p:extLst>
          </p:nvPr>
        </p:nvGraphicFramePr>
        <p:xfrm>
          <a:off x="144087" y="3800442"/>
          <a:ext cx="5864958" cy="254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292142589"/>
              </p:ext>
            </p:extLst>
          </p:nvPr>
        </p:nvGraphicFramePr>
        <p:xfrm>
          <a:off x="6165801" y="3800442"/>
          <a:ext cx="5864958" cy="254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1420A4D-577B-4046-865C-708EAC2AFBC0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5E95C7-0537-4696-A22A-F4D7E765C60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1FC951-E3AC-927E-AA45-AAF4686F18D1}"/>
              </a:ext>
            </a:extLst>
          </p:cNvPr>
          <p:cNvSpPr txBox="1"/>
          <p:nvPr/>
        </p:nvSpPr>
        <p:spPr>
          <a:xfrm>
            <a:off x="5563518" y="6422206"/>
            <a:ext cx="6467240" cy="3462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en-US" sz="1200" b="1" dirty="0">
                <a:cs typeface="B Nazanin" panose="00000400000000000000" pitchFamily="2" charset="-78"/>
              </a:rPr>
              <a:t>*</a:t>
            </a:r>
            <a:r>
              <a:rPr lang="fa-IR" sz="1200" b="1" dirty="0">
                <a:cs typeface="B Nazanin" panose="00000400000000000000" pitchFamily="2" charset="-78"/>
              </a:rPr>
              <a:t>نکته: بدلیل تقلب بشکه جی توسط رقبا و عدم امکان صادرات مستقیم بدلیل نداشتن شرکت و د فتر خارج از کشور</a:t>
            </a:r>
            <a:endParaRPr lang="en-US" sz="1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6454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روند نرخ خرید مواد اولیه تا پایان آذر1403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71754440"/>
              </p:ext>
            </p:extLst>
          </p:nvPr>
        </p:nvGraphicFramePr>
        <p:xfrm>
          <a:off x="329466" y="1267094"/>
          <a:ext cx="5618487" cy="522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862467144"/>
              </p:ext>
            </p:extLst>
          </p:nvPr>
        </p:nvGraphicFramePr>
        <p:xfrm>
          <a:off x="6252754" y="1270925"/>
          <a:ext cx="5582195" cy="5208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1A52121-0C0C-4CCF-816B-2AB8C93B0677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57DC63-CB8A-4E00-A43D-B0CE10AC9D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4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عملکرد فروش کل </a:t>
            </a:r>
            <a:r>
              <a:rPr lang="fa-IR" dirty="0">
                <a:solidFill>
                  <a:srgbClr val="C00000"/>
                </a:solidFill>
              </a:rPr>
              <a:t>تجمعی</a:t>
            </a:r>
            <a:r>
              <a:rPr lang="fa-IR" dirty="0"/>
              <a:t> تا پایان آذر 1403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44087" y="1164601"/>
          <a:ext cx="5864958" cy="2552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6165801" y="1164601"/>
          <a:ext cx="5864958" cy="2552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161241" y="3812318"/>
          <a:ext cx="5864958" cy="2552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6165801" y="3812318"/>
          <a:ext cx="5864958" cy="2552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A17B6AF-4B21-408B-B5D3-10EF818E91DA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A8CF81-5800-4AB5-94BA-AB38728EBE1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764981-852C-C233-DAF3-84F2D1A90B9B}"/>
              </a:ext>
            </a:extLst>
          </p:cNvPr>
          <p:cNvSpPr txBox="1"/>
          <p:nvPr/>
        </p:nvSpPr>
        <p:spPr>
          <a:xfrm>
            <a:off x="7645706" y="6440019"/>
            <a:ext cx="4415665" cy="3462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en-US" sz="1200" b="1" dirty="0">
                <a:cs typeface="B Nazanin" panose="00000400000000000000" pitchFamily="2" charset="-78"/>
              </a:rPr>
              <a:t>*</a:t>
            </a:r>
            <a:r>
              <a:rPr lang="fa-IR" sz="1200" b="1" dirty="0">
                <a:cs typeface="B Nazanin" panose="00000400000000000000" pitchFamily="2" charset="-78"/>
              </a:rPr>
              <a:t>نکته: متاثر از افزایش نسبت فروش قیر تهاتری به فروش کل</a:t>
            </a:r>
            <a:endParaRPr lang="en-US" sz="1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7730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عملکرد فروش کل </a:t>
            </a:r>
            <a:r>
              <a:rPr lang="fa-IR" dirty="0">
                <a:solidFill>
                  <a:srgbClr val="C00000"/>
                </a:solidFill>
              </a:rPr>
              <a:t>ماهیانه</a:t>
            </a:r>
            <a:r>
              <a:rPr lang="fa-IR" dirty="0"/>
              <a:t> درآذر 1403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44087" y="1164601"/>
          <a:ext cx="5864958" cy="2504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6165801" y="1164601"/>
          <a:ext cx="5864958" cy="2504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144087" y="3764816"/>
          <a:ext cx="5864958" cy="2504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6165801" y="3764816"/>
          <a:ext cx="5864958" cy="2504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20F0C38-35F2-4252-9568-923C13DA92A3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61B8EB-E7C5-4338-B708-09DD4B8F815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747DEE-6448-D6D5-5BFA-E7A274DAF4E6}"/>
              </a:ext>
            </a:extLst>
          </p:cNvPr>
          <p:cNvSpPr txBox="1"/>
          <p:nvPr/>
        </p:nvSpPr>
        <p:spPr>
          <a:xfrm>
            <a:off x="3316077" y="6409145"/>
            <a:ext cx="8714682" cy="3462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en-US" sz="1200" b="1" dirty="0">
                <a:cs typeface="B Nazanin" panose="00000400000000000000" pitchFamily="2" charset="-78"/>
              </a:rPr>
              <a:t>*</a:t>
            </a:r>
            <a:r>
              <a:rPr lang="fa-IR" sz="1200" b="1" dirty="0">
                <a:cs typeface="B Nazanin" panose="00000400000000000000" pitchFamily="2" charset="-78"/>
              </a:rPr>
              <a:t>نکته: بدلیل کاهش میزان عرضه های پالایشگاه اصفهان و به تبع آن کاهش تناژ وکیوم خریداری شده توسط جی و عرضه قیر به میزان تناژ وکیوم خریداری شده</a:t>
            </a:r>
            <a:endParaRPr lang="en-US" sz="1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6587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500" dirty="0"/>
              <a:t>روند نرخ فروش </a:t>
            </a:r>
            <a:r>
              <a:rPr lang="fa-IR" sz="2500" dirty="0">
                <a:solidFill>
                  <a:srgbClr val="C00000"/>
                </a:solidFill>
              </a:rPr>
              <a:t>کل</a:t>
            </a:r>
            <a:r>
              <a:rPr lang="fa-IR" sz="2500" dirty="0"/>
              <a:t> محصولات (میانگین وزنی داخلی و صادراتی) تا پایان </a:t>
            </a:r>
            <a:r>
              <a:rPr lang="fa-IR" sz="2400" dirty="0"/>
              <a:t>آذر</a:t>
            </a:r>
            <a:r>
              <a:rPr lang="fa-IR" sz="2500" dirty="0"/>
              <a:t> 1403</a:t>
            </a:r>
            <a:endParaRPr lang="en-US" sz="25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838204551"/>
              </p:ext>
            </p:extLst>
          </p:nvPr>
        </p:nvGraphicFramePr>
        <p:xfrm>
          <a:off x="457793" y="1416538"/>
          <a:ext cx="11276414" cy="5232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F358F00-A6E9-41DF-9B34-1BE12C51B54C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AF0A2A-AF32-4652-BED6-4C9D9C945A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5138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13368</TotalTime>
  <Words>1224</Words>
  <Application>Microsoft Office PowerPoint</Application>
  <PresentationFormat>Widescreen</PresentationFormat>
  <Paragraphs>259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2  Traffic</vt:lpstr>
      <vt:lpstr>Arial</vt:lpstr>
      <vt:lpstr>B Mitra</vt:lpstr>
      <vt:lpstr>B Nazanin</vt:lpstr>
      <vt:lpstr>B Titr</vt:lpstr>
      <vt:lpstr>Calibri</vt:lpstr>
      <vt:lpstr>Calibri Light</vt:lpstr>
      <vt:lpstr>IranNastaliq</vt:lpstr>
      <vt:lpstr>Times New Roman</vt:lpstr>
      <vt:lpstr>2_Office Theme</vt:lpstr>
      <vt:lpstr>گزارش عملکرد 9 ماهه سال 1403  (موضوعات مالی، تولید، بازرگانی، منابع انسانی و HSE) شرکت پالایش نفت جی</vt:lpstr>
      <vt:lpstr>عملکرد تولید تجمعی تا پایان آذر 1403</vt:lpstr>
      <vt:lpstr>عملکرد تولید ماهیانه در آذر 1403</vt:lpstr>
      <vt:lpstr>عملکرد مصرف مواد اولیه تجمعی تا پایان آذر 1403</vt:lpstr>
      <vt:lpstr>عملکرد مصرف مواد اولیه ماهیانه در آبان 1403</vt:lpstr>
      <vt:lpstr>روند نرخ خرید مواد اولیه تا پایان آذر1403</vt:lpstr>
      <vt:lpstr>عملکرد فروش کل تجمعی تا پایان آذر 1403</vt:lpstr>
      <vt:lpstr>عملکرد فروش کل ماهیانه درآذر 1403</vt:lpstr>
      <vt:lpstr>روند نرخ فروش کل محصولات (میانگین وزنی داخلی و صادراتی) تا پایان آذر 1403</vt:lpstr>
      <vt:lpstr>سهم فروش داخلی و صادراتی از فروش کل ماهیانه و تجمعی در آذر1403 </vt:lpstr>
      <vt:lpstr>عملکرد فروش صادراتی تجمعی تا پایان آذر 1403</vt:lpstr>
      <vt:lpstr>عملکرد فروش صادراتی ماهیانه در آذر 1403</vt:lpstr>
      <vt:lpstr>روند نرخ فروش صادراتی محصولات تا پایان آذر 1403</vt:lpstr>
      <vt:lpstr>میزان وکیوم باتوم تهاتری اختصاص یافته از محل قانون بودجه سال 1402 -تا پایان آذر ماه 1403</vt:lpstr>
      <vt:lpstr>عملکرد فروش داخلی تجمعی تا پایان آذر 1403</vt:lpstr>
      <vt:lpstr>عملکرد فروش داخلی ماهیانه در آذر 1403</vt:lpstr>
      <vt:lpstr>روند نرخ فروش داخلی محصولات تا پایان آذر 1403</vt:lpstr>
      <vt:lpstr>مقایسه میانگین نرخ‏های خرید خوراک، فروش محصولات</vt:lpstr>
      <vt:lpstr>گزارش وضعیت نیروی انسانی آذر 1403</vt:lpstr>
      <vt:lpstr>گزارش وضعیت نیروی انسانی شرکت‌های تابعه آذر 1403</vt:lpstr>
      <vt:lpstr>گزارش حوادث تا آذر 1403</vt:lpstr>
      <vt:lpstr>گزارش حوادث تا آذر 1403</vt:lpstr>
      <vt:lpstr>با سپاس از توجه شما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امیرحسین باقری</dc:creator>
  <cp:lastModifiedBy>Maryam Sharifi</cp:lastModifiedBy>
  <cp:revision>670</cp:revision>
  <cp:lastPrinted>2024-12-01T07:37:03Z</cp:lastPrinted>
  <dcterms:created xsi:type="dcterms:W3CDTF">2022-09-05T06:16:55Z</dcterms:created>
  <dcterms:modified xsi:type="dcterms:W3CDTF">2024-12-30T13:23:48Z</dcterms:modified>
</cp:coreProperties>
</file>